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73" r:id="rId4"/>
    <p:sldMasterId id="2147483886" r:id="rId5"/>
    <p:sldMasterId id="2147483905" r:id="rId6"/>
  </p:sldMasterIdLst>
  <p:notesMasterIdLst>
    <p:notesMasterId r:id="rId59"/>
  </p:notesMasterIdLst>
  <p:handoutMasterIdLst>
    <p:handoutMasterId r:id="rId60"/>
  </p:handoutMasterIdLst>
  <p:sldIdLst>
    <p:sldId id="368" r:id="rId7"/>
    <p:sldId id="372" r:id="rId8"/>
    <p:sldId id="374" r:id="rId9"/>
    <p:sldId id="375" r:id="rId10"/>
    <p:sldId id="376" r:id="rId11"/>
    <p:sldId id="373" r:id="rId12"/>
    <p:sldId id="377" r:id="rId13"/>
    <p:sldId id="379" r:id="rId14"/>
    <p:sldId id="369" r:id="rId15"/>
    <p:sldId id="381" r:id="rId16"/>
    <p:sldId id="382" r:id="rId17"/>
    <p:sldId id="383" r:id="rId18"/>
    <p:sldId id="384" r:id="rId19"/>
    <p:sldId id="385" r:id="rId20"/>
    <p:sldId id="420" r:id="rId21"/>
    <p:sldId id="421" r:id="rId22"/>
    <p:sldId id="419" r:id="rId23"/>
    <p:sldId id="386" r:id="rId24"/>
    <p:sldId id="387" r:id="rId25"/>
    <p:sldId id="388" r:id="rId26"/>
    <p:sldId id="389" r:id="rId27"/>
    <p:sldId id="390" r:id="rId28"/>
    <p:sldId id="391" r:id="rId29"/>
    <p:sldId id="392" r:id="rId30"/>
    <p:sldId id="370" r:id="rId31"/>
    <p:sldId id="393" r:id="rId32"/>
    <p:sldId id="394" r:id="rId33"/>
    <p:sldId id="395" r:id="rId34"/>
    <p:sldId id="396" r:id="rId35"/>
    <p:sldId id="397" r:id="rId36"/>
    <p:sldId id="398" r:id="rId37"/>
    <p:sldId id="399" r:id="rId38"/>
    <p:sldId id="400" r:id="rId39"/>
    <p:sldId id="404" r:id="rId40"/>
    <p:sldId id="401" r:id="rId41"/>
    <p:sldId id="402" r:id="rId42"/>
    <p:sldId id="403" r:id="rId43"/>
    <p:sldId id="412" r:id="rId44"/>
    <p:sldId id="371" r:id="rId45"/>
    <p:sldId id="405" r:id="rId46"/>
    <p:sldId id="407" r:id="rId47"/>
    <p:sldId id="408" r:id="rId48"/>
    <p:sldId id="410" r:id="rId49"/>
    <p:sldId id="406" r:id="rId50"/>
    <p:sldId id="411" r:id="rId51"/>
    <p:sldId id="413" r:id="rId52"/>
    <p:sldId id="415" r:id="rId53"/>
    <p:sldId id="416" r:id="rId54"/>
    <p:sldId id="417" r:id="rId55"/>
    <p:sldId id="414" r:id="rId56"/>
    <p:sldId id="418" r:id="rId57"/>
    <p:sldId id="422" r:id="rId58"/>
  </p:sldIdLst>
  <p:sldSz cx="9144000" cy="5143500" type="screen16x9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157EC9-5B4A-584D-AAC4-72769B8DDFC0}">
          <p14:sldIdLst>
            <p14:sldId id="368"/>
            <p14:sldId id="372"/>
            <p14:sldId id="374"/>
            <p14:sldId id="375"/>
            <p14:sldId id="376"/>
            <p14:sldId id="373"/>
            <p14:sldId id="377"/>
            <p14:sldId id="379"/>
            <p14:sldId id="369"/>
            <p14:sldId id="381"/>
            <p14:sldId id="382"/>
            <p14:sldId id="383"/>
            <p14:sldId id="384"/>
            <p14:sldId id="385"/>
            <p14:sldId id="420"/>
            <p14:sldId id="421"/>
            <p14:sldId id="419"/>
            <p14:sldId id="386"/>
            <p14:sldId id="387"/>
            <p14:sldId id="388"/>
            <p14:sldId id="389"/>
            <p14:sldId id="390"/>
            <p14:sldId id="391"/>
            <p14:sldId id="392"/>
            <p14:sldId id="370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4"/>
            <p14:sldId id="401"/>
            <p14:sldId id="402"/>
            <p14:sldId id="403"/>
            <p14:sldId id="412"/>
            <p14:sldId id="371"/>
            <p14:sldId id="405"/>
            <p14:sldId id="407"/>
            <p14:sldId id="408"/>
            <p14:sldId id="410"/>
            <p14:sldId id="406"/>
            <p14:sldId id="411"/>
            <p14:sldId id="413"/>
            <p14:sldId id="415"/>
            <p14:sldId id="416"/>
            <p14:sldId id="417"/>
            <p14:sldId id="414"/>
            <p14:sldId id="418"/>
            <p14:sldId id="422"/>
          </p14:sldIdLst>
        </p14:section>
        <p14:section name="Backup" id="{DEBBD39D-1CE4-B04E-B505-EBC9CF55558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4444"/>
    <a:srgbClr val="D9D9D9"/>
    <a:srgbClr val="C4C4C4"/>
    <a:srgbClr val="FFFFFF"/>
    <a:srgbClr val="ADADAD"/>
    <a:srgbClr val="0085C3"/>
    <a:srgbClr val="F2F2F2"/>
    <a:srgbClr val="AD2C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36" autoAdjust="0"/>
    <p:restoredTop sz="96046" autoAdjust="0"/>
  </p:normalViewPr>
  <p:slideViewPr>
    <p:cSldViewPr snapToGrid="0">
      <p:cViewPr varScale="1">
        <p:scale>
          <a:sx n="176" d="100"/>
          <a:sy n="176" d="100"/>
        </p:scale>
        <p:origin x="864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9056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-1980" y="-10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60" Type="http://schemas.openxmlformats.org/officeDocument/2006/relationships/handoutMaster" Target="handoutMasters/handoutMaster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844" y="9120157"/>
            <a:ext cx="3169699" cy="479403"/>
          </a:xfrm>
          <a:prstGeom prst="rect">
            <a:avLst/>
          </a:prstGeom>
        </p:spPr>
        <p:txBody>
          <a:bodyPr vert="horz" lIns="94973" tIns="47487" rIns="94973" bIns="47487" rtlCol="0" anchor="b"/>
          <a:lstStyle>
            <a:lvl1pPr algn="r">
              <a:defRPr sz="1200"/>
            </a:lvl1pPr>
          </a:lstStyle>
          <a:p>
            <a:fld id="{CA856340-4B7D-4D1C-848D-79C05F807FB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l" descr="                        Dell - Internal Use - Confidential"/>
          <p:cNvSpPr txBox="1"/>
          <p:nvPr/>
        </p:nvSpPr>
        <p:spPr>
          <a:xfrm>
            <a:off x="0" y="9401557"/>
            <a:ext cx="7315200" cy="237493"/>
          </a:xfrm>
          <a:prstGeom prst="rect">
            <a:avLst/>
          </a:prstGeom>
          <a:noFill/>
        </p:spPr>
        <p:txBody>
          <a:bodyPr vert="horz" lIns="94984" tIns="47491" rIns="94984" bIns="47491" rtlCol="0">
            <a:spAutoFit/>
          </a:bodyPr>
          <a:lstStyle/>
          <a:p>
            <a:r>
              <a:rPr lang="en-US" sz="900" b="1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814446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973" tIns="47487" rIns="94973" bIns="4748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0476" y="4560899"/>
            <a:ext cx="6427524" cy="4569730"/>
          </a:xfrm>
          <a:prstGeom prst="rect">
            <a:avLst/>
          </a:prstGeom>
        </p:spPr>
        <p:txBody>
          <a:bodyPr vert="horz" lIns="94973" tIns="47487" rIns="94973" bIns="4748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21951" y="9271937"/>
            <a:ext cx="391592" cy="327624"/>
          </a:xfrm>
          <a:prstGeom prst="rect">
            <a:avLst/>
          </a:prstGeom>
        </p:spPr>
        <p:txBody>
          <a:bodyPr vert="horz" lIns="94973" tIns="47487" rIns="94973" bIns="47487" rtlCol="0" anchor="b"/>
          <a:lstStyle>
            <a:lvl1pPr algn="r">
              <a:defRPr sz="1200"/>
            </a:lvl1pPr>
          </a:lstStyle>
          <a:p>
            <a:fld id="{3EF634F2-089B-4FE3-AB7F-C714A7297EE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l" descr="                        Dell - Internal Use - Confidential"/>
          <p:cNvSpPr txBox="1"/>
          <p:nvPr/>
        </p:nvSpPr>
        <p:spPr>
          <a:xfrm>
            <a:off x="0" y="9401557"/>
            <a:ext cx="7315200" cy="237493"/>
          </a:xfrm>
          <a:prstGeom prst="rect">
            <a:avLst/>
          </a:prstGeom>
          <a:noFill/>
        </p:spPr>
        <p:txBody>
          <a:bodyPr vert="horz" lIns="94984" tIns="47491" rIns="94984" bIns="47491" rtlCol="0">
            <a:spAutoFit/>
          </a:bodyPr>
          <a:lstStyle/>
          <a:p>
            <a:pPr algn="l"/>
            <a:r>
              <a:rPr lang="en-US" sz="90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900" b="1" i="0" u="none" baseline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319635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859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376835"/>
            <a:ext cx="5962650" cy="387798"/>
          </a:xfrm>
        </p:spPr>
        <p:txBody>
          <a:bodyPr anchor="b" anchorCtr="0"/>
          <a:lstStyle>
            <a:lvl1pPr algn="l">
              <a:lnSpc>
                <a:spcPct val="90000"/>
              </a:lnSpc>
              <a:defRPr sz="2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38711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subtitle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65540" y="1947733"/>
            <a:ext cx="1399035" cy="1399035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Same Side Corner Rectangle 1"/>
          <p:cNvSpPr/>
          <p:nvPr userDrawn="1"/>
        </p:nvSpPr>
        <p:spPr>
          <a:xfrm rot="5400000">
            <a:off x="-1314926" y="2247105"/>
            <a:ext cx="3544570" cy="929957"/>
          </a:xfrm>
          <a:prstGeom prst="round2SameRect">
            <a:avLst>
              <a:gd name="adj1" fmla="val 13993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rgbClr val="FFFFFF"/>
              </a:solidFill>
              <a:latin typeface="Museo Sans For Dell"/>
            </a:endParaRPr>
          </a:p>
        </p:txBody>
      </p:sp>
      <p:sp>
        <p:nvSpPr>
          <p:cNvPr id="11" name="Round Same Side Corner Rectangle 10"/>
          <p:cNvSpPr/>
          <p:nvPr userDrawn="1"/>
        </p:nvSpPr>
        <p:spPr>
          <a:xfrm rot="16200000">
            <a:off x="3447415" y="-1212215"/>
            <a:ext cx="3544570" cy="7848600"/>
          </a:xfrm>
          <a:prstGeom prst="round2SameRect">
            <a:avLst>
              <a:gd name="adj1" fmla="val 4108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rgbClr val="FFFFFF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829754" y="1797685"/>
            <a:ext cx="5508625" cy="1218795"/>
          </a:xfrm>
        </p:spPr>
        <p:txBody>
          <a:bodyPr/>
          <a:lstStyle>
            <a:lvl1pPr marL="0" indent="0">
              <a:buNone/>
              <a:defRPr sz="440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829754" y="3039745"/>
            <a:ext cx="5508625" cy="276999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829754" y="415378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900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© Donald</a:t>
            </a:r>
            <a:r>
              <a:rPr lang="en-US" sz="900" baseline="0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F. Ferguson, 2017. All rights reserved.</a:t>
            </a:r>
            <a:endParaRPr lang="en-US" sz="900" dirty="0" smtClean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84439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8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3" name="Straight Connector 2"/>
          <p:cNvCxnSpPr>
            <a:cxnSpLocks noChangeShapeType="1"/>
          </p:cNvCxnSpPr>
          <p:nvPr userDrawn="1"/>
        </p:nvCxnSpPr>
        <p:spPr bwMode="auto">
          <a:xfrm>
            <a:off x="457208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05201526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2960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2960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94000"/>
            <a:ext cx="8286750" cy="24929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17670" cy="673153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r>
              <a:rPr lang="en-US" dirty="0" smtClean="0"/>
              <a:t>Click to edit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327785"/>
            <a:ext cx="8229600" cy="9741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925434"/>
            <a:ext cx="8286750" cy="24929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3545980"/>
          </a:xfr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&amp; Background Image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 </a:t>
            </a:r>
            <a:endParaRPr lang="en-US" dirty="0"/>
          </a:p>
        </p:txBody>
      </p:sp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&amp; Background Image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Slide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/>
          <p:nvPr userDrawn="1"/>
        </p:nvGrpSpPr>
        <p:grpSpPr>
          <a:xfrm>
            <a:off x="381002" y="1335882"/>
            <a:ext cx="8311513" cy="2471738"/>
            <a:chOff x="280033" y="1781175"/>
            <a:chExt cx="8412480" cy="329565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80033" y="1781175"/>
              <a:ext cx="841248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80033" y="5076825"/>
              <a:ext cx="841248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251672"/>
            <a:ext cx="5962650" cy="512961"/>
          </a:xfrm>
        </p:spPr>
        <p:txBody>
          <a:bodyPr anchor="b" anchorCtr="0">
            <a:spAutoFit/>
          </a:bodyPr>
          <a:lstStyle>
            <a:lvl1pPr algn="l">
              <a:lnSpc>
                <a:spcPts val="4000"/>
              </a:lnSpc>
              <a:defRPr sz="2800" b="0" i="0" smtClean="0">
                <a:solidFill>
                  <a:schemeClr val="tx2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47677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tx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text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76065" y="1954213"/>
            <a:ext cx="1384604" cy="1384604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57200" y="1738710"/>
            <a:ext cx="5962650" cy="1025922"/>
          </a:xfrm>
        </p:spPr>
        <p:txBody>
          <a:bodyPr anchor="b" anchorCtr="0">
            <a:spAutoFit/>
          </a:bodyPr>
          <a:lstStyle>
            <a:lvl1pPr algn="l">
              <a:lnSpc>
                <a:spcPts val="4000"/>
              </a:lnSpc>
              <a:defRPr sz="3600" b="0" i="0" smtClean="0">
                <a:solidFill>
                  <a:schemeClr val="bg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01" y="3124043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7200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11" name="Picture 10" descr="dell_blue_lrg_logo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 bwMode="black">
          <a:xfrm>
            <a:off x="7265290" y="1988821"/>
            <a:ext cx="1487427" cy="111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522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96172"/>
            <a:ext cx="8248650" cy="332399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0120"/>
            <a:ext cx="8229600" cy="1261884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5" name="Straight Connector 4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2092954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38150" y="600076"/>
            <a:ext cx="8248650" cy="332399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0120"/>
            <a:ext cx="8229600" cy="1261884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365189364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Line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38150" y="891541"/>
            <a:ext cx="8248650" cy="332399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96172"/>
            <a:ext cx="8248650" cy="6647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82446"/>
            <a:ext cx="8229600" cy="1261884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31832423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49511" y="960121"/>
            <a:ext cx="3950370" cy="824841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20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spcAft>
                <a:spcPts val="0"/>
              </a:spcAft>
              <a:defRPr sz="18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6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732469" y="960120"/>
            <a:ext cx="3941478" cy="824841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20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spcAft>
                <a:spcPts val="0"/>
              </a:spcAft>
              <a:defRPr sz="18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6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cxnSp>
        <p:nvCxnSpPr>
          <p:cNvPr id="8" name="Straight Connector 7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5733462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0153057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80150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without_Bottom 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2517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3" name="Straight Connector 2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409445500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_Bottom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19252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9643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01408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545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121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29745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894475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664797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</a:t>
            </a:r>
            <a:br>
              <a:rPr lang="en-US" dirty="0" smtClean="0"/>
            </a:br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76350"/>
            <a:ext cx="8267140" cy="946413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772025" y="969264"/>
            <a:ext cx="3922278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57200" y="969264"/>
            <a:ext cx="3938136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buNone/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11" name="Straight Connector 10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443198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theme" Target="../theme/theme2.xml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7.xml"/><Relationship Id="rId15" Type="http://schemas.openxmlformats.org/officeDocument/2006/relationships/theme" Target="../theme/theme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30712" y="4807343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Museo Sans For Dell" pitchFamily="2" charset="0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kern="1200" dirty="0" err="1" smtClean="0">
              <a:solidFill>
                <a:schemeClr val="bg2">
                  <a:lumMod val="50000"/>
                  <a:lumOff val="50000"/>
                </a:schemeClr>
              </a:solidFill>
              <a:latin typeface="Museo Sans For Dell" pitchFamily="2" charset="0"/>
              <a:ea typeface="+mn-ea"/>
              <a:cs typeface="+mn-cs"/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196172"/>
            <a:ext cx="8279943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168"/>
            <a:ext cx="8267136" cy="3702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TextBox 3"/>
          <p:cNvSpPr txBox="1"/>
          <p:nvPr/>
        </p:nvSpPr>
        <p:spPr bwMode="black">
          <a:xfrm>
            <a:off x="5981136" y="4807343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baseline="0" dirty="0" smtClean="0">
                <a:solidFill>
                  <a:schemeClr val="bg2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 © Donald F. Ferguson, 2017. All rights reserved.</a:t>
            </a:r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 hidden="1"/>
          <p:cNvSpPr txBox="1"/>
          <p:nvPr/>
        </p:nvSpPr>
        <p:spPr>
          <a:xfrm>
            <a:off x="1724025" y="4844717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5084195E-6DF7-4B3B-A2AB-E67BEB13BF64}" type="datetime1">
              <a:rPr lang="en-US" sz="8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10/16/18</a:t>
            </a:fld>
            <a:endParaRPr lang="en-US" sz="8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black">
          <a:xfrm>
            <a:off x="1117601" y="4807343"/>
            <a:ext cx="5042568" cy="318805"/>
          </a:xfrm>
          <a:prstGeom prst="rect">
            <a:avLst/>
          </a:prstGeom>
          <a:noFill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900" i="1" dirty="0" smtClean="0"/>
              <a:t>COMS 4111 – </a:t>
            </a:r>
            <a:r>
              <a:rPr lang="en-US" sz="10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Introduction to Databases</a:t>
            </a:r>
            <a:br>
              <a:rPr lang="en-US" sz="10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800" i="1" dirty="0" smtClean="0"/>
              <a:t>Lecture 14: Midterm Discussion, Database Systems Implementation (I): Disks</a:t>
            </a:r>
            <a:endParaRPr lang="en-US" sz="1000" i="1" dirty="0" smtClean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97" r:id="rId3"/>
    <p:sldLayoutId id="2147483898" r:id="rId4"/>
    <p:sldLayoutId id="2147483876" r:id="rId5"/>
    <p:sldLayoutId id="2147483877" r:id="rId6"/>
    <p:sldLayoutId id="2147483903" r:id="rId7"/>
    <p:sldLayoutId id="2147483879" r:id="rId8"/>
    <p:sldLayoutId id="2147483896" r:id="rId9"/>
    <p:sldLayoutId id="2147483880" r:id="rId10"/>
    <p:sldLayoutId id="2147483881" r:id="rId11"/>
    <p:sldLayoutId id="2147483882" r:id="rId12"/>
    <p:sldLayoutId id="2147483884" r:id="rId13"/>
    <p:sldLayoutId id="2147483885" r:id="rId14"/>
    <p:sldLayoutId id="2147483921" r:id="rId15"/>
    <p:sldLayoutId id="2147483923" r:id="rId16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i="0" cap="none" baseline="0">
          <a:solidFill>
            <a:schemeClr val="accent1"/>
          </a:solidFill>
          <a:latin typeface="Century Schoolbook" charset="0"/>
          <a:ea typeface="Century Schoolbook" charset="0"/>
          <a:cs typeface="Century Schoolbook" charset="0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Arial" pitchFamily="34" charset="0"/>
        <a:buChar char="•"/>
        <a:defRPr sz="18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1pPr>
      <a:lvl2pPr marL="574675" indent="-223838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4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3pPr>
      <a:lvl4pPr marL="1200150" indent="-17621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For Dell 300" pitchFamily="50" charset="0"/>
        <a:buChar char="–"/>
        <a:defRPr sz="12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323824" y="4697836"/>
            <a:ext cx="377504" cy="377504"/>
          </a:xfrm>
          <a:prstGeom prst="rect">
            <a:avLst/>
          </a:prstGeom>
        </p:spPr>
      </p:pic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201168"/>
            <a:ext cx="8239125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title 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264"/>
            <a:ext cx="8239125" cy="97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marL="1246188" marR="0" lvl="3" indent="-220663" algn="l" defTabSz="914400" rtl="0" eaLnBrk="1" fontAlgn="base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Tx/>
              <a:buFont typeface="Museo Sans For Dell" pitchFamily="2" charset="0"/>
              <a:buChar char="–"/>
              <a:tabLst/>
              <a:defRPr/>
            </a:pPr>
            <a:r>
              <a:rPr lang="en-US" dirty="0" smtClean="0"/>
              <a:t>Fourth level</a:t>
            </a:r>
          </a:p>
        </p:txBody>
      </p:sp>
      <p:sp>
        <p:nvSpPr>
          <p:cNvPr id="17" name="TextBox 16" hidden="1"/>
          <p:cNvSpPr txBox="1"/>
          <p:nvPr/>
        </p:nvSpPr>
        <p:spPr>
          <a:xfrm>
            <a:off x="1724025" y="4830428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734172E7-D5BA-4D01-91D8-E4A8A3A75AB4}" type="datetime1">
              <a:rPr lang="en-US" sz="800" smtClean="0">
                <a:solidFill>
                  <a:schemeClr val="tx2"/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10/16/18</a:t>
            </a:fld>
            <a:endParaRPr lang="en-US" sz="8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0712" y="4826970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kern="1200" smtClean="0">
                <a:solidFill>
                  <a:schemeClr val="tx2"/>
                </a:solidFill>
                <a:latin typeface="Museo Sans For Dell" pitchFamily="2" charset="0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kern="1200" dirty="0" err="1" smtClean="0">
              <a:solidFill>
                <a:schemeClr val="tx2"/>
              </a:solidFill>
              <a:latin typeface="Museo Sans For Dell" pitchFamily="2" charset="0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 bwMode="black">
          <a:xfrm>
            <a:off x="5459388" y="4810807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dirty="0" smtClean="0">
                <a:solidFill>
                  <a:schemeClr val="tx2"/>
                </a:solidFill>
                <a:latin typeface="Museo Sans For Dell" pitchFamily="2" charset="0"/>
              </a:rPr>
              <a:t>Services</a:t>
            </a:r>
            <a:endParaRPr lang="en-US" sz="900" dirty="0">
              <a:solidFill>
                <a:schemeClr val="tx2"/>
              </a:solidFill>
              <a:latin typeface="Museo Sans For Dell" pitchFamily="2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42950" y="4824081"/>
            <a:ext cx="933450" cy="12465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sz="9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Room for text</a:t>
            </a:r>
          </a:p>
        </p:txBody>
      </p:sp>
      <p:sp>
        <p:nvSpPr>
          <p:cNvPr id="2" name="fl" descr="                        Dell - Internal Use - Confidential"/>
          <p:cNvSpPr txBox="1"/>
          <p:nvPr userDrawn="1"/>
        </p:nvSpPr>
        <p:spPr>
          <a:xfrm>
            <a:off x="0" y="4963414"/>
            <a:ext cx="9144000" cy="0"/>
          </a:xfrm>
          <a:prstGeom prst="rect">
            <a:avLst/>
          </a:prstGeom>
          <a:noFill/>
        </p:spPr>
        <p:txBody>
          <a:bodyPr vert="horz" wrap="none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85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850" b="1" i="0" u="none" baseline="0" dirty="0" err="1" smtClean="0">
              <a:solidFill>
                <a:srgbClr val="7F7F7F"/>
              </a:solidFill>
              <a:latin typeface="museo sans for dell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88" r:id="rId1"/>
    <p:sldLayoutId id="2147483901" r:id="rId2"/>
    <p:sldLayoutId id="2147483902" r:id="rId3"/>
    <p:sldLayoutId id="2147483889" r:id="rId4"/>
    <p:sldLayoutId id="2147483895" r:id="rId5"/>
    <p:sldLayoutId id="2147483893" r:id="rId6"/>
    <p:sldLayoutId id="2147483890" r:id="rId7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cap="none" baseline="0">
          <a:solidFill>
            <a:schemeClr val="tx2"/>
          </a:solidFill>
          <a:latin typeface="Museo For Dell" pitchFamily="2" charset="0"/>
          <a:ea typeface="Museo For Dell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200"/>
        </a:spcBef>
        <a:spcAft>
          <a:spcPts val="0"/>
        </a:spcAft>
        <a:buClr>
          <a:schemeClr val="tx2"/>
        </a:buClr>
        <a:buFont typeface="Arial" pitchFamily="34" charset="0"/>
        <a:buChar char="•"/>
        <a:defRPr sz="1800" baseline="0">
          <a:solidFill>
            <a:schemeClr val="tx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23838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tx2"/>
        </a:buClr>
        <a:buSzPct val="100000"/>
        <a:buFont typeface="Museo Sans For Dell" pitchFamily="2" charset="0"/>
        <a:buChar char="–"/>
        <a:defRPr sz="1600" baseline="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2pPr>
      <a:lvl3pPr marL="909638" marR="0" indent="-220663" algn="l" defTabSz="914400" rtl="0" eaLnBrk="1" fontAlgn="base" latinLnBrk="0" hangingPunct="1">
        <a:lnSpc>
          <a:spcPct val="90000"/>
        </a:lnSpc>
        <a:spcBef>
          <a:spcPts val="300"/>
        </a:spcBef>
        <a:spcAft>
          <a:spcPts val="0"/>
        </a:spcAft>
        <a:buClr>
          <a:schemeClr val="tx2"/>
        </a:buClr>
        <a:buSzTx/>
        <a:buFont typeface="Museo Sans For Dell" pitchFamily="2" charset="0"/>
        <a:buChar char="–"/>
        <a:tabLst/>
        <a:defRPr sz="140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20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38150" y="196172"/>
            <a:ext cx="8248650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5477"/>
            <a:ext cx="8248650" cy="105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pic>
        <p:nvPicPr>
          <p:cNvPr id="6" name="Picture 5" descr="dell_gray_logo.png"/>
          <p:cNvPicPr>
            <a:picLocks noChangeAspect="1"/>
          </p:cNvPicPr>
          <p:nvPr/>
        </p:nvPicPr>
        <p:blipFill>
          <a:blip r:embed="rId16" cstate="screen"/>
          <a:stretch>
            <a:fillRect/>
          </a:stretch>
        </p:blipFill>
        <p:spPr bwMode="black">
          <a:xfrm>
            <a:off x="8193025" y="4670013"/>
            <a:ext cx="573025" cy="42976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0237" y="4843076"/>
            <a:ext cx="265176" cy="89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900" dirty="0" err="1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10/16/18</a:t>
            </a:fld>
            <a:endParaRPr lang="en-US" sz="9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10/16/18</a:t>
            </a:fld>
            <a:endParaRPr lang="en-US" sz="9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9" name="TextBox 8"/>
          <p:cNvSpPr txBox="1"/>
          <p:nvPr/>
        </p:nvSpPr>
        <p:spPr bwMode="black">
          <a:xfrm>
            <a:off x="5350331" y="4828025"/>
            <a:ext cx="2743200" cy="153888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/>
            <a:r>
              <a:rPr lang="en-US" sz="1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t>Dell Commerce Services Group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752475" y="4818405"/>
            <a:ext cx="1337582" cy="1384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r>
              <a:rPr lang="en-US" sz="1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t>Dell Confidential</a:t>
            </a:r>
          </a:p>
        </p:txBody>
      </p:sp>
      <p:sp>
        <p:nvSpPr>
          <p:cNvPr id="2" name="fl" descr="                        Dell - Internal Use - Confidential"/>
          <p:cNvSpPr txBox="1"/>
          <p:nvPr userDrawn="1"/>
        </p:nvSpPr>
        <p:spPr>
          <a:xfrm>
            <a:off x="0" y="4963414"/>
            <a:ext cx="2505814" cy="21005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85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850" b="1" i="0" u="none" baseline="0" dirty="0" err="1" smtClean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153834058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  <p:sldLayoutId id="2147483919" r:id="rId14"/>
  </p:sldLayoutIdLst>
  <p:transition spd="med">
    <p:wipe dir="r"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cap="none" baseline="0">
          <a:solidFill>
            <a:schemeClr val="bg1"/>
          </a:solidFill>
          <a:latin typeface="Museo For Dell" pitchFamily="2" charset="0"/>
          <a:ea typeface="Museo For Dell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200"/>
        </a:spcBef>
        <a:spcAft>
          <a:spcPts val="0"/>
        </a:spcAft>
        <a:buClr>
          <a:schemeClr val="bg1"/>
        </a:buClr>
        <a:buFont typeface="Arial" pitchFamily="34" charset="0"/>
        <a:buChar char="•"/>
        <a:defRPr sz="2000">
          <a:solidFill>
            <a:schemeClr val="tx1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Sans For Dell" pitchFamily="2" charset="0"/>
        <a:buChar char="–"/>
        <a:defRPr sz="18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For Dell 300" pitchFamily="50" charset="0"/>
        <a:buChar char="–"/>
        <a:defRPr sz="140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s/ref=dp_byline_sr_book_1?ie=UTF8&amp;text=Hector+Garcia-Molina&amp;search-alias=books&amp;field-author=Hector+Garcia-Molina&amp;sort=relevancerank" TargetMode="External"/><Relationship Id="rId4" Type="http://schemas.openxmlformats.org/officeDocument/2006/relationships/hyperlink" Target="https://www.amazon.com/s/ref=dp_byline_sr_book_2?ie=UTF8&amp;text=Jeffrey+D.+Ullman&amp;search-alias=books&amp;field-author=Jeffrey+D.+Ullman&amp;sort=relevancerank" TargetMode="External"/><Relationship Id="rId5" Type="http://schemas.openxmlformats.org/officeDocument/2006/relationships/hyperlink" Target="https://www.amazon.com/s/ref=dp_byline_sr_book_3?ie=UTF8&amp;text=Jennifer+Widom&amp;search-alias=books&amp;field-author=Jennifer+Widom&amp;sort=relevancerank" TargetMode="External"/><Relationship Id="rId6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s/ref=dp_byline_sr_book_1?ie=UTF8&amp;text=Hector+Garcia-Molina&amp;search-alias=books&amp;field-author=Hector+Garcia-Molina&amp;sort=relevancerank" TargetMode="External"/><Relationship Id="rId4" Type="http://schemas.openxmlformats.org/officeDocument/2006/relationships/hyperlink" Target="https://www.amazon.com/s/ref=dp_byline_sr_book_2?ie=UTF8&amp;text=Jeffrey+D.+Ullman&amp;search-alias=books&amp;field-author=Jeffrey+D.+Ullman&amp;sort=relevancerank" TargetMode="External"/><Relationship Id="rId5" Type="http://schemas.openxmlformats.org/officeDocument/2006/relationships/hyperlink" Target="https://www.amazon.com/s/ref=dp_byline_sr_book_3?ie=UTF8&amp;text=Jennifer+Widom&amp;search-alias=books&amp;field-author=Jennifer+Widom&amp;sort=relevancerank" TargetMode="External"/><Relationship Id="rId6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s/ref=dp_byline_sr_book_1?ie=UTF8&amp;text=Hector+Garcia-Molina&amp;search-alias=books&amp;field-author=Hector+Garcia-Molina&amp;sort=relevancerank" TargetMode="External"/><Relationship Id="rId4" Type="http://schemas.openxmlformats.org/officeDocument/2006/relationships/hyperlink" Target="https://www.amazon.com/s/ref=dp_byline_sr_book_2?ie=UTF8&amp;text=Jeffrey+D.+Ullman&amp;search-alias=books&amp;field-author=Jeffrey+D.+Ullman&amp;sort=relevancerank" TargetMode="External"/><Relationship Id="rId5" Type="http://schemas.openxmlformats.org/officeDocument/2006/relationships/hyperlink" Target="https://www.amazon.com/s/ref=dp_byline_sr_book_3?ie=UTF8&amp;text=Jennifer+Widom&amp;search-alias=books&amp;field-author=Jennifer+Widom&amp;sort=relevancerank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hyperlink" Target="https://www.amazon.com/s/ref=dp_byline_sr_book_1?ie=UTF8&amp;text=Hector+Garcia-Molina&amp;search-alias=books&amp;field-author=Hector+Garcia-Molina&amp;sort=relevancerank" TargetMode="External"/><Relationship Id="rId5" Type="http://schemas.openxmlformats.org/officeDocument/2006/relationships/hyperlink" Target="https://www.amazon.com/s/ref=dp_byline_sr_book_2?ie=UTF8&amp;text=Jeffrey+D.+Ullman&amp;search-alias=books&amp;field-author=Jeffrey+D.+Ullman&amp;sort=relevancerank" TargetMode="External"/><Relationship Id="rId6" Type="http://schemas.openxmlformats.org/officeDocument/2006/relationships/hyperlink" Target="https://www.amazon.com/s/ref=dp_byline_sr_book_3?ie=UTF8&amp;text=Jennifer+Widom&amp;search-alias=books&amp;field-author=Jennifer+Widom&amp;sort=relevancerank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4" Type="http://schemas.openxmlformats.org/officeDocument/2006/relationships/image" Target="../media/image26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tiff"/></Relationships>
</file>

<file path=ppt/slides/_rels/slide47.xml.rels><?xml version="1.0" encoding="UTF-8" standalone="yes"?>
<Relationships xmlns="http://schemas.openxmlformats.org/package/2006/relationships"><Relationship Id="rId11" Type="http://schemas.openxmlformats.org/officeDocument/2006/relationships/hyperlink" Target="https://en.wikipedia.org/wiki/Hamming_code" TargetMode="External"/><Relationship Id="rId12" Type="http://schemas.openxmlformats.org/officeDocument/2006/relationships/hyperlink" Target="https://en.wikipedia.org/wiki/RAID_3" TargetMode="External"/><Relationship Id="rId13" Type="http://schemas.openxmlformats.org/officeDocument/2006/relationships/hyperlink" Target="https://en.wikipedia.org/wiki/RAID_4" TargetMode="External"/><Relationship Id="rId14" Type="http://schemas.openxmlformats.org/officeDocument/2006/relationships/hyperlink" Target="https://en.wikipedia.org/wiki/RAID_5" TargetMode="External"/><Relationship Id="rId15" Type="http://schemas.openxmlformats.org/officeDocument/2006/relationships/hyperlink" Target="https://en.wikipedia.org/wiki/RAID_6" TargetMode="External"/><Relationship Id="rId16" Type="http://schemas.openxmlformats.org/officeDocument/2006/relationships/hyperlink" Target="https://en.wikipedia.org/wiki/JBOD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torage_virtualization" TargetMode="External"/><Relationship Id="rId3" Type="http://schemas.openxmlformats.org/officeDocument/2006/relationships/hyperlink" Target="https://en.wikipedia.org/wiki/Disk_drive" TargetMode="External"/><Relationship Id="rId4" Type="http://schemas.openxmlformats.org/officeDocument/2006/relationships/hyperlink" Target="https://en.wikipedia.org/wiki/Data_redundancy" TargetMode="External"/><Relationship Id="rId5" Type="http://schemas.openxmlformats.org/officeDocument/2006/relationships/hyperlink" Target="https://en.wikipedia.org/wiki/RAID_0" TargetMode="External"/><Relationship Id="rId6" Type="http://schemas.openxmlformats.org/officeDocument/2006/relationships/hyperlink" Target="https://en.wikipedia.org/wiki/Data_striping" TargetMode="External"/><Relationship Id="rId7" Type="http://schemas.openxmlformats.org/officeDocument/2006/relationships/hyperlink" Target="https://en.wikipedia.org/wiki/Disk_mirroring" TargetMode="External"/><Relationship Id="rId8" Type="http://schemas.openxmlformats.org/officeDocument/2006/relationships/hyperlink" Target="https://en.wikipedia.org/wiki/Parity_bit" TargetMode="External"/><Relationship Id="rId9" Type="http://schemas.openxmlformats.org/officeDocument/2006/relationships/hyperlink" Target="https://en.wikipedia.org/wiki/RAID_1" TargetMode="External"/><Relationship Id="rId10" Type="http://schemas.openxmlformats.org/officeDocument/2006/relationships/hyperlink" Target="https://en.wikipedia.org/wiki/RAID_2" TargetMode="External"/></Relationships>
</file>

<file path=ppt/slides/_rels/slide48.xml.rels><?xml version="1.0" encoding="UTF-8" standalone="yes"?>
<Relationships xmlns="http://schemas.openxmlformats.org/package/2006/relationships"><Relationship Id="rId11" Type="http://schemas.openxmlformats.org/officeDocument/2006/relationships/hyperlink" Target="https://en.wikipedia.org/wiki/Hamming_code" TargetMode="External"/><Relationship Id="rId12" Type="http://schemas.openxmlformats.org/officeDocument/2006/relationships/hyperlink" Target="https://en.wikipedia.org/wiki/RAID_3" TargetMode="External"/><Relationship Id="rId13" Type="http://schemas.openxmlformats.org/officeDocument/2006/relationships/hyperlink" Target="https://en.wikipedia.org/wiki/RAID_4" TargetMode="External"/><Relationship Id="rId14" Type="http://schemas.openxmlformats.org/officeDocument/2006/relationships/hyperlink" Target="https://en.wikipedia.org/wiki/RAID_5" TargetMode="External"/><Relationship Id="rId15" Type="http://schemas.openxmlformats.org/officeDocument/2006/relationships/hyperlink" Target="https://en.wikipedia.org/wiki/RAID_6" TargetMode="External"/><Relationship Id="rId16" Type="http://schemas.openxmlformats.org/officeDocument/2006/relationships/hyperlink" Target="https://en.wikipedia.org/wiki/JBOD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torage_virtualization" TargetMode="External"/><Relationship Id="rId3" Type="http://schemas.openxmlformats.org/officeDocument/2006/relationships/hyperlink" Target="https://en.wikipedia.org/wiki/Disk_drive" TargetMode="External"/><Relationship Id="rId4" Type="http://schemas.openxmlformats.org/officeDocument/2006/relationships/hyperlink" Target="https://en.wikipedia.org/wiki/Data_redundancy" TargetMode="External"/><Relationship Id="rId5" Type="http://schemas.openxmlformats.org/officeDocument/2006/relationships/hyperlink" Target="https://en.wikipedia.org/wiki/RAID_0" TargetMode="External"/><Relationship Id="rId6" Type="http://schemas.openxmlformats.org/officeDocument/2006/relationships/hyperlink" Target="https://en.wikipedia.org/wiki/Data_striping" TargetMode="External"/><Relationship Id="rId7" Type="http://schemas.openxmlformats.org/officeDocument/2006/relationships/hyperlink" Target="https://en.wikipedia.org/wiki/Disk_mirroring" TargetMode="External"/><Relationship Id="rId8" Type="http://schemas.openxmlformats.org/officeDocument/2006/relationships/hyperlink" Target="https://en.wikipedia.org/wiki/Parity_bit" TargetMode="External"/><Relationship Id="rId9" Type="http://schemas.openxmlformats.org/officeDocument/2006/relationships/hyperlink" Target="https://en.wikipedia.org/wiki/RAID_1" TargetMode="External"/><Relationship Id="rId10" Type="http://schemas.openxmlformats.org/officeDocument/2006/relationships/hyperlink" Target="https://en.wikipedia.org/wiki/RAID_2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tiff"/><Relationship Id="rId3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818601" y="1415627"/>
            <a:ext cx="7129455" cy="149464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/>
              <a:t>COMS 4111: </a:t>
            </a:r>
            <a:r>
              <a:rPr lang="en-US" sz="2000" b="1" dirty="0" smtClean="0"/>
              <a:t>Introduction to Databases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1600" i="1" dirty="0" smtClean="0"/>
              <a:t>Lecture 14: Midterm Discussion, </a:t>
            </a:r>
            <a:br>
              <a:rPr lang="en-US" sz="1600" i="1" dirty="0" smtClean="0"/>
            </a:br>
            <a:r>
              <a:rPr lang="en-US" sz="1600" i="1" dirty="0" smtClean="0"/>
              <a:t>	   Database Systems Implementation (I): Disks</a:t>
            </a:r>
            <a:endParaRPr lang="en-US" sz="2000" i="1" dirty="0" smtClean="0"/>
          </a:p>
        </p:txBody>
      </p:sp>
      <p:sp>
        <p:nvSpPr>
          <p:cNvPr id="2" name="Rectangle 1"/>
          <p:cNvSpPr/>
          <p:nvPr/>
        </p:nvSpPr>
        <p:spPr>
          <a:xfrm>
            <a:off x="1771650" y="171450"/>
            <a:ext cx="3476625" cy="685800"/>
          </a:xfrm>
          <a:prstGeom prst="rect">
            <a:avLst/>
          </a:prstGeom>
          <a:solidFill>
            <a:schemeClr val="tx2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81125" y="295275"/>
            <a:ext cx="3343275" cy="2190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1400" dirty="0" smtClean="0">
              <a:latin typeface="+mn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891257" y="3165869"/>
            <a:ext cx="5508625" cy="55399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Dr. Donald F. Ferguson</a:t>
            </a:r>
            <a:endParaRPr lang="en-US" dirty="0"/>
          </a:p>
          <a:p>
            <a:r>
              <a:rPr lang="en-US" dirty="0" smtClean="0"/>
              <a:t>dff9@columbia.edu</a:t>
            </a:r>
          </a:p>
        </p:txBody>
      </p:sp>
    </p:spTree>
    <p:extLst>
      <p:ext uri="{BB962C8B-B14F-4D97-AF65-F5344CB8AC3E}">
        <p14:creationId xmlns:p14="http://schemas.microsoft.com/office/powerpoint/2010/main" val="8390810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65206" y="0"/>
            <a:ext cx="8540644" cy="450426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rgbClr val="000080"/>
                </a:solidFill>
              </a:rPr>
              <a:t>CREATE TABLE </a:t>
            </a:r>
            <a:r>
              <a:rPr lang="en-US" sz="1000" dirty="0"/>
              <a:t>`Persons` (</a:t>
            </a:r>
            <a:br>
              <a:rPr lang="en-US" sz="1000" dirty="0"/>
            </a:br>
            <a:r>
              <a:rPr lang="en-US" sz="1000" dirty="0"/>
              <a:t>  `</a:t>
            </a:r>
            <a:r>
              <a:rPr lang="en-US" sz="1000" dirty="0" err="1"/>
              <a:t>person_id</a:t>
            </a:r>
            <a:r>
              <a:rPr lang="en-US" sz="1000" dirty="0"/>
              <a:t>` </a:t>
            </a:r>
            <a:r>
              <a:rPr lang="en-US" sz="1000" b="1" i="1" dirty="0">
                <a:solidFill>
                  <a:srgbClr val="660E7A"/>
                </a:solidFill>
              </a:rPr>
              <a:t>varchar</a:t>
            </a:r>
            <a:r>
              <a:rPr lang="en-US" sz="1000" dirty="0"/>
              <a:t>(</a:t>
            </a:r>
            <a:r>
              <a:rPr lang="en-US" sz="1000" dirty="0">
                <a:solidFill>
                  <a:srgbClr val="0000FF"/>
                </a:solidFill>
              </a:rPr>
              <a:t>8</a:t>
            </a:r>
            <a:r>
              <a:rPr lang="en-US" sz="1000" dirty="0"/>
              <a:t>) </a:t>
            </a:r>
            <a:r>
              <a:rPr lang="en-US" sz="1000" b="1" dirty="0">
                <a:solidFill>
                  <a:srgbClr val="000080"/>
                </a:solidFill>
              </a:rPr>
              <a:t>NOT NULL</a:t>
            </a:r>
            <a:r>
              <a:rPr lang="en-US" sz="1000" dirty="0"/>
              <a:t>,</a:t>
            </a:r>
            <a:br>
              <a:rPr lang="en-US" sz="1000" dirty="0"/>
            </a:br>
            <a:r>
              <a:rPr lang="en-US" sz="1000" dirty="0"/>
              <a:t>  `email` </a:t>
            </a:r>
            <a:r>
              <a:rPr lang="en-US" sz="1000" b="1" i="1" dirty="0">
                <a:solidFill>
                  <a:srgbClr val="660E7A"/>
                </a:solidFill>
              </a:rPr>
              <a:t>varchar</a:t>
            </a:r>
            <a:r>
              <a:rPr lang="en-US" sz="1000" dirty="0"/>
              <a:t>(</a:t>
            </a:r>
            <a:r>
              <a:rPr lang="en-US" sz="1000" dirty="0">
                <a:solidFill>
                  <a:srgbClr val="0000FF"/>
                </a:solidFill>
              </a:rPr>
              <a:t>45</a:t>
            </a:r>
            <a:r>
              <a:rPr lang="en-US" sz="1000" dirty="0"/>
              <a:t>) </a:t>
            </a:r>
            <a:r>
              <a:rPr lang="en-US" sz="1000" b="1" dirty="0">
                <a:solidFill>
                  <a:srgbClr val="000080"/>
                </a:solidFill>
              </a:rPr>
              <a:t>NOT </a:t>
            </a:r>
            <a:r>
              <a:rPr lang="en-US" sz="1000" b="1" dirty="0" err="1" smtClean="0">
                <a:solidFill>
                  <a:srgbClr val="000080"/>
                </a:solidFill>
              </a:rPr>
              <a:t>NULL</a:t>
            </a:r>
            <a:r>
              <a:rPr lang="en-US" sz="1000" dirty="0" err="1" smtClean="0"/>
              <a:t>,a</a:t>
            </a:r>
            <a:r>
              <a:rPr lang="en-US" sz="1000" dirty="0" smtClean="0"/>
              <a:t> </a:t>
            </a:r>
            <a:r>
              <a:rPr lang="en-US" sz="1000" dirty="0"/>
              <a:t/>
            </a:r>
            <a:br>
              <a:rPr lang="en-US" sz="1000" dirty="0"/>
            </a:br>
            <a:r>
              <a:rPr lang="en-US" sz="1000" dirty="0"/>
              <a:t>  `</a:t>
            </a:r>
            <a:r>
              <a:rPr lang="en-US" sz="1000" dirty="0" err="1"/>
              <a:t>last_name</a:t>
            </a:r>
            <a:r>
              <a:rPr lang="en-US" sz="1000" dirty="0"/>
              <a:t>` </a:t>
            </a:r>
            <a:r>
              <a:rPr lang="en-US" sz="1000" b="1" i="1" dirty="0">
                <a:solidFill>
                  <a:srgbClr val="660E7A"/>
                </a:solidFill>
              </a:rPr>
              <a:t>varchar</a:t>
            </a:r>
            <a:r>
              <a:rPr lang="en-US" sz="1000" dirty="0"/>
              <a:t>(</a:t>
            </a:r>
            <a:r>
              <a:rPr lang="en-US" sz="1000" dirty="0">
                <a:solidFill>
                  <a:srgbClr val="0000FF"/>
                </a:solidFill>
              </a:rPr>
              <a:t>45</a:t>
            </a:r>
            <a:r>
              <a:rPr lang="en-US" sz="1000" dirty="0"/>
              <a:t>) </a:t>
            </a:r>
            <a:r>
              <a:rPr lang="en-US" sz="1000" b="1" dirty="0">
                <a:solidFill>
                  <a:srgbClr val="000080"/>
                </a:solidFill>
              </a:rPr>
              <a:t>NOT NULL</a:t>
            </a:r>
            <a:r>
              <a:rPr lang="en-US" sz="1000" dirty="0"/>
              <a:t>,</a:t>
            </a:r>
            <a:br>
              <a:rPr lang="en-US" sz="1000" dirty="0"/>
            </a:br>
            <a:r>
              <a:rPr lang="en-US" sz="1000" dirty="0"/>
              <a:t>  `</a:t>
            </a:r>
            <a:r>
              <a:rPr lang="en-US" sz="1000" dirty="0" err="1"/>
              <a:t>first_name</a:t>
            </a:r>
            <a:r>
              <a:rPr lang="en-US" sz="1000" dirty="0"/>
              <a:t>` </a:t>
            </a:r>
            <a:r>
              <a:rPr lang="en-US" sz="1000" b="1" i="1" dirty="0">
                <a:solidFill>
                  <a:srgbClr val="660E7A"/>
                </a:solidFill>
              </a:rPr>
              <a:t>varchar</a:t>
            </a:r>
            <a:r>
              <a:rPr lang="en-US" sz="1000" dirty="0"/>
              <a:t>(</a:t>
            </a:r>
            <a:r>
              <a:rPr lang="en-US" sz="1000" dirty="0">
                <a:solidFill>
                  <a:srgbClr val="0000FF"/>
                </a:solidFill>
              </a:rPr>
              <a:t>45</a:t>
            </a:r>
            <a:r>
              <a:rPr lang="en-US" sz="1000" dirty="0"/>
              <a:t>) </a:t>
            </a:r>
            <a:r>
              <a:rPr lang="en-US" sz="1000" b="1" dirty="0">
                <a:solidFill>
                  <a:srgbClr val="000080"/>
                </a:solidFill>
              </a:rPr>
              <a:t>NOT NULL</a:t>
            </a:r>
            <a:r>
              <a:rPr lang="en-US" sz="1000" dirty="0"/>
              <a:t>,</a:t>
            </a:r>
            <a:br>
              <a:rPr lang="en-US" sz="1000" dirty="0"/>
            </a:br>
            <a:r>
              <a:rPr lang="en-US" sz="1000" dirty="0"/>
              <a:t>  </a:t>
            </a:r>
            <a:r>
              <a:rPr lang="en-US" sz="1000" b="1" dirty="0">
                <a:solidFill>
                  <a:srgbClr val="000080"/>
                </a:solidFill>
              </a:rPr>
              <a:t>PRIMARY KEY </a:t>
            </a:r>
            <a:r>
              <a:rPr lang="en-US" sz="1000" dirty="0"/>
              <a:t>(`</a:t>
            </a:r>
            <a:r>
              <a:rPr lang="en-US" sz="1000" dirty="0" err="1"/>
              <a:t>person_id</a:t>
            </a:r>
            <a:r>
              <a:rPr lang="en-US" sz="1000" dirty="0"/>
              <a:t>`),</a:t>
            </a:r>
            <a:br>
              <a:rPr lang="en-US" sz="1000" dirty="0"/>
            </a:br>
            <a:r>
              <a:rPr lang="en-US" sz="1000" dirty="0"/>
              <a:t>  </a:t>
            </a:r>
            <a:r>
              <a:rPr lang="en-US" sz="1000" b="1" dirty="0">
                <a:solidFill>
                  <a:srgbClr val="000080"/>
                </a:solidFill>
              </a:rPr>
              <a:t>UNIQUE KEY </a:t>
            </a:r>
            <a:r>
              <a:rPr lang="en-US" sz="1000" dirty="0"/>
              <a:t>`</a:t>
            </a:r>
            <a:r>
              <a:rPr lang="en-US" sz="1000" dirty="0" err="1"/>
              <a:t>email_UNIQUE</a:t>
            </a:r>
            <a:r>
              <a:rPr lang="en-US" sz="1000" dirty="0"/>
              <a:t>` (`email`)</a:t>
            </a:r>
            <a:br>
              <a:rPr lang="en-US" sz="1000" dirty="0"/>
            </a:br>
            <a:r>
              <a:rPr lang="en-US" sz="1000" dirty="0"/>
              <a:t>) ENGINE=</a:t>
            </a:r>
            <a:r>
              <a:rPr lang="en-US" sz="1000" dirty="0" err="1"/>
              <a:t>InnoDB</a:t>
            </a:r>
            <a:r>
              <a:rPr lang="en-US" sz="1000" dirty="0"/>
              <a:t> </a:t>
            </a:r>
            <a:r>
              <a:rPr lang="en-US" sz="1000" b="1" dirty="0">
                <a:solidFill>
                  <a:srgbClr val="000080"/>
                </a:solidFill>
              </a:rPr>
              <a:t>DEFAULT </a:t>
            </a:r>
            <a:r>
              <a:rPr lang="en-US" sz="1000" dirty="0"/>
              <a:t>CHARSET=utf8;</a:t>
            </a:r>
            <a:br>
              <a:rPr lang="en-US" sz="1000" dirty="0"/>
            </a:br>
            <a:r>
              <a:rPr lang="en-US" sz="1000" dirty="0"/>
              <a:t/>
            </a:r>
            <a:br>
              <a:rPr lang="en-US" sz="1000" dirty="0"/>
            </a:br>
            <a:r>
              <a:rPr lang="en-US" sz="1000" dirty="0"/>
              <a:t/>
            </a:r>
            <a:br>
              <a:rPr lang="en-US" sz="1000" dirty="0"/>
            </a:br>
            <a:r>
              <a:rPr lang="en-US" sz="1000" b="1" dirty="0">
                <a:solidFill>
                  <a:srgbClr val="000080"/>
                </a:solidFill>
              </a:rPr>
              <a:t>CREATE TABLE </a:t>
            </a:r>
            <a:r>
              <a:rPr lang="en-US" sz="1000" dirty="0"/>
              <a:t>`Employees` (</a:t>
            </a:r>
            <a:br>
              <a:rPr lang="en-US" sz="1000" dirty="0"/>
            </a:br>
            <a:r>
              <a:rPr lang="en-US" sz="1000" dirty="0"/>
              <a:t>  `</a:t>
            </a:r>
            <a:r>
              <a:rPr lang="en-US" sz="1000" dirty="0" err="1"/>
              <a:t>employee_id</a:t>
            </a:r>
            <a:r>
              <a:rPr lang="en-US" sz="1000" dirty="0"/>
              <a:t>` </a:t>
            </a:r>
            <a:r>
              <a:rPr lang="en-US" sz="1000" b="1" i="1" dirty="0">
                <a:solidFill>
                  <a:srgbClr val="660E7A"/>
                </a:solidFill>
              </a:rPr>
              <a:t>varchar</a:t>
            </a:r>
            <a:r>
              <a:rPr lang="en-US" sz="1000" dirty="0"/>
              <a:t>(</a:t>
            </a:r>
            <a:r>
              <a:rPr lang="en-US" sz="1000" dirty="0">
                <a:solidFill>
                  <a:srgbClr val="0000FF"/>
                </a:solidFill>
              </a:rPr>
              <a:t>32</a:t>
            </a:r>
            <a:r>
              <a:rPr lang="en-US" sz="1000" dirty="0"/>
              <a:t>) </a:t>
            </a:r>
            <a:r>
              <a:rPr lang="en-US" sz="1000" b="1" dirty="0">
                <a:solidFill>
                  <a:srgbClr val="000080"/>
                </a:solidFill>
              </a:rPr>
              <a:t>NOT NULL</a:t>
            </a:r>
            <a:r>
              <a:rPr lang="en-US" sz="1000" dirty="0"/>
              <a:t>,</a:t>
            </a:r>
            <a:br>
              <a:rPr lang="en-US" sz="1000" dirty="0"/>
            </a:br>
            <a:r>
              <a:rPr lang="en-US" sz="1000" dirty="0"/>
              <a:t>  `</a:t>
            </a:r>
            <a:r>
              <a:rPr lang="en-US" sz="1000" dirty="0" err="1"/>
              <a:t>person_id</a:t>
            </a:r>
            <a:r>
              <a:rPr lang="en-US" sz="1000" dirty="0"/>
              <a:t>` </a:t>
            </a:r>
            <a:r>
              <a:rPr lang="en-US" sz="1000" b="1" i="1" dirty="0">
                <a:solidFill>
                  <a:srgbClr val="660E7A"/>
                </a:solidFill>
              </a:rPr>
              <a:t>varchar</a:t>
            </a:r>
            <a:r>
              <a:rPr lang="en-US" sz="1000" dirty="0"/>
              <a:t>(</a:t>
            </a:r>
            <a:r>
              <a:rPr lang="en-US" sz="1000" dirty="0">
                <a:solidFill>
                  <a:srgbClr val="0000FF"/>
                </a:solidFill>
              </a:rPr>
              <a:t>8</a:t>
            </a:r>
            <a:r>
              <a:rPr lang="en-US" sz="1000" dirty="0"/>
              <a:t>) </a:t>
            </a:r>
            <a:r>
              <a:rPr lang="en-US" sz="1000" b="1" dirty="0">
                <a:solidFill>
                  <a:srgbClr val="000080"/>
                </a:solidFill>
              </a:rPr>
              <a:t>NOT NULL</a:t>
            </a:r>
            <a:r>
              <a:rPr lang="en-US" sz="1000" dirty="0"/>
              <a:t>,</a:t>
            </a:r>
            <a:br>
              <a:rPr lang="en-US" sz="1000" dirty="0"/>
            </a:br>
            <a:r>
              <a:rPr lang="en-US" sz="1000" dirty="0"/>
              <a:t>  `</a:t>
            </a:r>
            <a:r>
              <a:rPr lang="en-US" sz="1000" dirty="0" err="1"/>
              <a:t>company_id</a:t>
            </a:r>
            <a:r>
              <a:rPr lang="en-US" sz="1000" dirty="0"/>
              <a:t>` </a:t>
            </a:r>
            <a:r>
              <a:rPr lang="en-US" sz="1000" b="1" i="1" dirty="0">
                <a:solidFill>
                  <a:srgbClr val="660E7A"/>
                </a:solidFill>
              </a:rPr>
              <a:t>varchar</a:t>
            </a:r>
            <a:r>
              <a:rPr lang="en-US" sz="1000" dirty="0"/>
              <a:t>(</a:t>
            </a:r>
            <a:r>
              <a:rPr lang="en-US" sz="1000" dirty="0">
                <a:solidFill>
                  <a:srgbClr val="0000FF"/>
                </a:solidFill>
              </a:rPr>
              <a:t>8</a:t>
            </a:r>
            <a:r>
              <a:rPr lang="en-US" sz="1000" dirty="0"/>
              <a:t>) </a:t>
            </a:r>
            <a:r>
              <a:rPr lang="en-US" sz="1000" b="1" dirty="0">
                <a:solidFill>
                  <a:srgbClr val="000080"/>
                </a:solidFill>
              </a:rPr>
              <a:t>NOT NULL</a:t>
            </a:r>
            <a:r>
              <a:rPr lang="en-US" sz="1000" dirty="0"/>
              <a:t>,</a:t>
            </a:r>
            <a:br>
              <a:rPr lang="en-US" sz="1000" dirty="0"/>
            </a:br>
            <a:r>
              <a:rPr lang="en-US" sz="1000" dirty="0"/>
              <a:t>  </a:t>
            </a:r>
            <a:r>
              <a:rPr lang="en-US" sz="1000" b="1" dirty="0">
                <a:solidFill>
                  <a:srgbClr val="000080"/>
                </a:solidFill>
              </a:rPr>
              <a:t>PRIMARY KEY </a:t>
            </a:r>
            <a:r>
              <a:rPr lang="en-US" sz="1000" dirty="0"/>
              <a:t>(`</a:t>
            </a:r>
            <a:r>
              <a:rPr lang="en-US" sz="1000" dirty="0" err="1"/>
              <a:t>employee_id</a:t>
            </a:r>
            <a:r>
              <a:rPr lang="en-US" sz="1000" dirty="0"/>
              <a:t>`),</a:t>
            </a:r>
            <a:br>
              <a:rPr lang="en-US" sz="1000" dirty="0"/>
            </a:br>
            <a:r>
              <a:rPr lang="en-US" sz="1000" dirty="0"/>
              <a:t>  </a:t>
            </a:r>
            <a:r>
              <a:rPr lang="en-US" sz="1000" b="1" dirty="0">
                <a:solidFill>
                  <a:srgbClr val="000080"/>
                </a:solidFill>
              </a:rPr>
              <a:t>UNIQUE KEY </a:t>
            </a:r>
            <a:r>
              <a:rPr lang="en-US" sz="1000" dirty="0"/>
              <a:t>`</a:t>
            </a:r>
            <a:r>
              <a:rPr lang="en-US" sz="1000" dirty="0" err="1"/>
              <a:t>person_id_UNIQUE</a:t>
            </a:r>
            <a:r>
              <a:rPr lang="en-US" sz="1000" dirty="0"/>
              <a:t>` (`</a:t>
            </a:r>
            <a:r>
              <a:rPr lang="en-US" sz="1000" dirty="0" err="1"/>
              <a:t>person_id</a:t>
            </a:r>
            <a:r>
              <a:rPr lang="en-US" sz="1000" dirty="0"/>
              <a:t>`),</a:t>
            </a:r>
            <a:br>
              <a:rPr lang="en-US" sz="1000" dirty="0"/>
            </a:br>
            <a:r>
              <a:rPr lang="en-US" sz="1000" dirty="0"/>
              <a:t>  </a:t>
            </a:r>
            <a:r>
              <a:rPr lang="en-US" sz="1000" b="1" dirty="0">
                <a:solidFill>
                  <a:srgbClr val="000080"/>
                </a:solidFill>
              </a:rPr>
              <a:t>KEY </a:t>
            </a:r>
            <a:r>
              <a:rPr lang="en-US" sz="1000" dirty="0"/>
              <a:t>`</a:t>
            </a:r>
            <a:r>
              <a:rPr lang="en-US" sz="1000" dirty="0" err="1"/>
              <a:t>employee_person_fk_idx</a:t>
            </a:r>
            <a:r>
              <a:rPr lang="en-US" sz="1000" dirty="0"/>
              <a:t>` (`</a:t>
            </a:r>
            <a:r>
              <a:rPr lang="en-US" sz="1000" dirty="0" err="1"/>
              <a:t>person_id</a:t>
            </a:r>
            <a:r>
              <a:rPr lang="en-US" sz="1000" dirty="0"/>
              <a:t>`),</a:t>
            </a:r>
            <a:br>
              <a:rPr lang="en-US" sz="1000" dirty="0"/>
            </a:br>
            <a:r>
              <a:rPr lang="en-US" sz="1000" dirty="0"/>
              <a:t>  </a:t>
            </a:r>
            <a:r>
              <a:rPr lang="en-US" sz="1000" b="1" dirty="0">
                <a:solidFill>
                  <a:srgbClr val="000080"/>
                </a:solidFill>
              </a:rPr>
              <a:t>KEY </a:t>
            </a:r>
            <a:r>
              <a:rPr lang="en-US" sz="1000" dirty="0"/>
              <a:t>`</a:t>
            </a:r>
            <a:r>
              <a:rPr lang="en-US" sz="1000" dirty="0" err="1"/>
              <a:t>employee_company_fk_idx</a:t>
            </a:r>
            <a:r>
              <a:rPr lang="en-US" sz="1000" dirty="0"/>
              <a:t>` (`</a:t>
            </a:r>
            <a:r>
              <a:rPr lang="en-US" sz="1000" dirty="0" err="1"/>
              <a:t>company_id</a:t>
            </a:r>
            <a:r>
              <a:rPr lang="en-US" sz="1000" dirty="0"/>
              <a:t>`),</a:t>
            </a:r>
            <a:br>
              <a:rPr lang="en-US" sz="1000" dirty="0"/>
            </a:br>
            <a:r>
              <a:rPr lang="en-US" sz="1000" dirty="0"/>
              <a:t>  </a:t>
            </a:r>
            <a:r>
              <a:rPr lang="en-US" sz="1000" b="1" dirty="0">
                <a:solidFill>
                  <a:srgbClr val="000080"/>
                </a:solidFill>
              </a:rPr>
              <a:t>CONSTRAINT </a:t>
            </a:r>
            <a:r>
              <a:rPr lang="en-US" sz="1000" dirty="0"/>
              <a:t>`</a:t>
            </a:r>
            <a:r>
              <a:rPr lang="en-US" sz="1000" dirty="0" err="1"/>
              <a:t>employee_company_fk</a:t>
            </a:r>
            <a:r>
              <a:rPr lang="en-US" sz="1000" dirty="0"/>
              <a:t>` </a:t>
            </a:r>
            <a:r>
              <a:rPr lang="en-US" sz="1000" b="1" dirty="0">
                <a:solidFill>
                  <a:srgbClr val="000080"/>
                </a:solidFill>
              </a:rPr>
              <a:t>FOREIGN KEY </a:t>
            </a:r>
            <a:r>
              <a:rPr lang="en-US" sz="1000" dirty="0"/>
              <a:t>(`</a:t>
            </a:r>
            <a:r>
              <a:rPr lang="en-US" sz="1000" dirty="0" err="1"/>
              <a:t>company_id</a:t>
            </a:r>
            <a:r>
              <a:rPr lang="en-US" sz="1000" dirty="0"/>
              <a:t>`) </a:t>
            </a:r>
            <a:r>
              <a:rPr lang="en-US" sz="1000" b="1" dirty="0">
                <a:solidFill>
                  <a:srgbClr val="000080"/>
                </a:solidFill>
              </a:rPr>
              <a:t>REFERENCES </a:t>
            </a:r>
            <a:r>
              <a:rPr lang="en-US" sz="1000" dirty="0"/>
              <a:t>`Companies` (`</a:t>
            </a:r>
            <a:r>
              <a:rPr lang="en-US" sz="1000" dirty="0" err="1"/>
              <a:t>company_id</a:t>
            </a:r>
            <a:r>
              <a:rPr lang="en-US" sz="1000" dirty="0"/>
              <a:t>`) </a:t>
            </a:r>
            <a:r>
              <a:rPr lang="en-US" sz="1000" b="1" dirty="0">
                <a:solidFill>
                  <a:srgbClr val="000080"/>
                </a:solidFill>
              </a:rPr>
              <a:t>ON DELETE NO </a:t>
            </a:r>
            <a:r>
              <a:rPr lang="en-US" sz="1000" dirty="0"/>
              <a:t>ACTION </a:t>
            </a:r>
            <a:r>
              <a:rPr lang="en-US" sz="1000" b="1" dirty="0">
                <a:solidFill>
                  <a:srgbClr val="000080"/>
                </a:solidFill>
              </a:rPr>
              <a:t>ON UPDATE NO </a:t>
            </a:r>
            <a:r>
              <a:rPr lang="en-US" sz="1000" dirty="0"/>
              <a:t>ACTION,</a:t>
            </a:r>
            <a:br>
              <a:rPr lang="en-US" sz="1000" dirty="0"/>
            </a:br>
            <a:r>
              <a:rPr lang="en-US" sz="1000" dirty="0"/>
              <a:t>  </a:t>
            </a:r>
            <a:r>
              <a:rPr lang="en-US" sz="1000" b="1" dirty="0">
                <a:solidFill>
                  <a:srgbClr val="000080"/>
                </a:solidFill>
              </a:rPr>
              <a:t>CONSTRAINT </a:t>
            </a:r>
            <a:r>
              <a:rPr lang="en-US" sz="1000" dirty="0"/>
              <a:t>`</a:t>
            </a:r>
            <a:r>
              <a:rPr lang="en-US" sz="1000" dirty="0" err="1"/>
              <a:t>employee_person_fk</a:t>
            </a:r>
            <a:r>
              <a:rPr lang="en-US" sz="1000" dirty="0"/>
              <a:t>` </a:t>
            </a:r>
            <a:r>
              <a:rPr lang="en-US" sz="1000" b="1" dirty="0">
                <a:solidFill>
                  <a:srgbClr val="000080"/>
                </a:solidFill>
              </a:rPr>
              <a:t>FOREIGN KEY </a:t>
            </a:r>
            <a:r>
              <a:rPr lang="en-US" sz="1000" dirty="0"/>
              <a:t>(`</a:t>
            </a:r>
            <a:r>
              <a:rPr lang="en-US" sz="1000" dirty="0" err="1"/>
              <a:t>person_id</a:t>
            </a:r>
            <a:r>
              <a:rPr lang="en-US" sz="1000" dirty="0"/>
              <a:t>`) </a:t>
            </a:r>
            <a:r>
              <a:rPr lang="en-US" sz="1000" b="1" dirty="0">
                <a:solidFill>
                  <a:srgbClr val="000080"/>
                </a:solidFill>
              </a:rPr>
              <a:t>REFERENCES </a:t>
            </a:r>
            <a:r>
              <a:rPr lang="en-US" sz="1000" dirty="0"/>
              <a:t>`Persons` (`</a:t>
            </a:r>
            <a:r>
              <a:rPr lang="en-US" sz="1000" dirty="0" err="1"/>
              <a:t>person_id</a:t>
            </a:r>
            <a:r>
              <a:rPr lang="en-US" sz="1000" dirty="0"/>
              <a:t>`) </a:t>
            </a:r>
            <a:r>
              <a:rPr lang="en-US" sz="1000" b="1" dirty="0">
                <a:solidFill>
                  <a:srgbClr val="000080"/>
                </a:solidFill>
              </a:rPr>
              <a:t>ON DELETE NO </a:t>
            </a:r>
            <a:r>
              <a:rPr lang="en-US" sz="1000" dirty="0"/>
              <a:t>ACTION </a:t>
            </a:r>
            <a:r>
              <a:rPr lang="en-US" sz="1000" b="1" dirty="0">
                <a:solidFill>
                  <a:srgbClr val="000080"/>
                </a:solidFill>
              </a:rPr>
              <a:t>ON UPDATE NO </a:t>
            </a:r>
            <a:r>
              <a:rPr lang="en-US" sz="1000" dirty="0"/>
              <a:t>ACTION</a:t>
            </a:r>
            <a:br>
              <a:rPr lang="en-US" sz="1000" dirty="0"/>
            </a:br>
            <a:r>
              <a:rPr lang="en-US" sz="1000" dirty="0"/>
              <a:t>) ENGINE=</a:t>
            </a:r>
            <a:r>
              <a:rPr lang="en-US" sz="1000" dirty="0" err="1"/>
              <a:t>InnoDB</a:t>
            </a:r>
            <a:r>
              <a:rPr lang="en-US" sz="1000" dirty="0"/>
              <a:t> </a:t>
            </a:r>
            <a:r>
              <a:rPr lang="en-US" sz="1000" b="1" dirty="0">
                <a:solidFill>
                  <a:srgbClr val="000080"/>
                </a:solidFill>
              </a:rPr>
              <a:t>DEFAULT </a:t>
            </a:r>
            <a:r>
              <a:rPr lang="en-US" sz="1000" dirty="0"/>
              <a:t>CHARSET=utf8;</a:t>
            </a:r>
            <a:br>
              <a:rPr lang="en-US" sz="1000" dirty="0"/>
            </a:br>
            <a:r>
              <a:rPr lang="en-US" sz="1000" dirty="0"/>
              <a:t/>
            </a:r>
            <a:br>
              <a:rPr lang="en-US" sz="1000" dirty="0"/>
            </a:br>
            <a:r>
              <a:rPr lang="en-US" sz="1000" b="1" dirty="0">
                <a:solidFill>
                  <a:srgbClr val="000080"/>
                </a:solidFill>
              </a:rPr>
              <a:t>CREATE TABLE </a:t>
            </a:r>
            <a:r>
              <a:rPr lang="en-US" sz="1000" dirty="0"/>
              <a:t>`Managers` (</a:t>
            </a:r>
            <a:br>
              <a:rPr lang="en-US" sz="1000" dirty="0"/>
            </a:br>
            <a:r>
              <a:rPr lang="en-US" sz="1000" dirty="0"/>
              <a:t>  `</a:t>
            </a:r>
            <a:r>
              <a:rPr lang="en-US" sz="1000" dirty="0" err="1"/>
              <a:t>employee_id</a:t>
            </a:r>
            <a:r>
              <a:rPr lang="en-US" sz="1000" dirty="0"/>
              <a:t>` </a:t>
            </a:r>
            <a:r>
              <a:rPr lang="en-US" sz="1000" b="1" i="1" dirty="0">
                <a:solidFill>
                  <a:srgbClr val="660E7A"/>
                </a:solidFill>
              </a:rPr>
              <a:t>varchar</a:t>
            </a:r>
            <a:r>
              <a:rPr lang="en-US" sz="1000" dirty="0"/>
              <a:t>(</a:t>
            </a:r>
            <a:r>
              <a:rPr lang="en-US" sz="1000" dirty="0">
                <a:solidFill>
                  <a:srgbClr val="0000FF"/>
                </a:solidFill>
              </a:rPr>
              <a:t>32</a:t>
            </a:r>
            <a:r>
              <a:rPr lang="en-US" sz="1000" dirty="0"/>
              <a:t>) </a:t>
            </a:r>
            <a:r>
              <a:rPr lang="en-US" sz="1000" b="1" dirty="0">
                <a:solidFill>
                  <a:srgbClr val="000080"/>
                </a:solidFill>
              </a:rPr>
              <a:t>NOT NULL</a:t>
            </a:r>
            <a:r>
              <a:rPr lang="en-US" sz="1000" dirty="0"/>
              <a:t>,</a:t>
            </a:r>
            <a:br>
              <a:rPr lang="en-US" sz="1000" dirty="0"/>
            </a:br>
            <a:r>
              <a:rPr lang="en-US" sz="1000" dirty="0"/>
              <a:t>  `</a:t>
            </a:r>
            <a:r>
              <a:rPr lang="en-US" sz="1000" dirty="0" err="1"/>
              <a:t>cost_center</a:t>
            </a:r>
            <a:r>
              <a:rPr lang="en-US" sz="1000" dirty="0"/>
              <a:t>` </a:t>
            </a:r>
            <a:r>
              <a:rPr lang="en-US" sz="1000" b="1" i="1" dirty="0" err="1">
                <a:solidFill>
                  <a:srgbClr val="660E7A"/>
                </a:solidFill>
              </a:rPr>
              <a:t>int</a:t>
            </a:r>
            <a:r>
              <a:rPr lang="en-US" sz="1000" dirty="0"/>
              <a:t>(</a:t>
            </a:r>
            <a:r>
              <a:rPr lang="en-US" sz="1000" dirty="0">
                <a:solidFill>
                  <a:srgbClr val="0000FF"/>
                </a:solidFill>
              </a:rPr>
              <a:t>11</a:t>
            </a:r>
            <a:r>
              <a:rPr lang="en-US" sz="1000" dirty="0"/>
              <a:t>) </a:t>
            </a:r>
            <a:r>
              <a:rPr lang="en-US" sz="1000" b="1" dirty="0">
                <a:solidFill>
                  <a:srgbClr val="000080"/>
                </a:solidFill>
              </a:rPr>
              <a:t>NOT NULL</a:t>
            </a:r>
            <a:r>
              <a:rPr lang="en-US" sz="1000" dirty="0"/>
              <a:t>,</a:t>
            </a:r>
            <a:br>
              <a:rPr lang="en-US" sz="1000" dirty="0"/>
            </a:br>
            <a:r>
              <a:rPr lang="en-US" sz="1000" dirty="0"/>
              <a:t>  </a:t>
            </a:r>
            <a:r>
              <a:rPr lang="en-US" sz="1000" b="1" dirty="0">
                <a:solidFill>
                  <a:srgbClr val="000080"/>
                </a:solidFill>
              </a:rPr>
              <a:t>PRIMARY KEY </a:t>
            </a:r>
            <a:r>
              <a:rPr lang="en-US" sz="1000" dirty="0"/>
              <a:t>(`</a:t>
            </a:r>
            <a:r>
              <a:rPr lang="en-US" sz="1000" dirty="0" err="1"/>
              <a:t>employee_id</a:t>
            </a:r>
            <a:r>
              <a:rPr lang="en-US" sz="1000" dirty="0"/>
              <a:t>`),</a:t>
            </a:r>
            <a:br>
              <a:rPr lang="en-US" sz="1000" dirty="0"/>
            </a:br>
            <a:r>
              <a:rPr lang="en-US" sz="1000" dirty="0"/>
              <a:t>  </a:t>
            </a:r>
            <a:r>
              <a:rPr lang="en-US" sz="1000" b="1" dirty="0">
                <a:solidFill>
                  <a:srgbClr val="000080"/>
                </a:solidFill>
              </a:rPr>
              <a:t>CONSTRAINT </a:t>
            </a:r>
            <a:r>
              <a:rPr lang="en-US" sz="1000" dirty="0"/>
              <a:t>`</a:t>
            </a:r>
            <a:r>
              <a:rPr lang="en-US" sz="1000" dirty="0" err="1"/>
              <a:t>manager_employee_fk</a:t>
            </a:r>
            <a:r>
              <a:rPr lang="en-US" sz="1000" dirty="0"/>
              <a:t>` </a:t>
            </a:r>
            <a:r>
              <a:rPr lang="en-US" sz="1000" b="1" dirty="0">
                <a:solidFill>
                  <a:srgbClr val="000080"/>
                </a:solidFill>
              </a:rPr>
              <a:t>FOREIGN KEY </a:t>
            </a:r>
            <a:r>
              <a:rPr lang="en-US" sz="1000" dirty="0"/>
              <a:t>(`</a:t>
            </a:r>
            <a:r>
              <a:rPr lang="en-US" sz="1000" dirty="0" err="1"/>
              <a:t>employee_id</a:t>
            </a:r>
            <a:r>
              <a:rPr lang="en-US" sz="1000" dirty="0"/>
              <a:t>`) </a:t>
            </a:r>
            <a:r>
              <a:rPr lang="en-US" sz="1000" b="1" dirty="0">
                <a:solidFill>
                  <a:srgbClr val="000080"/>
                </a:solidFill>
              </a:rPr>
              <a:t>REFERENCES </a:t>
            </a:r>
            <a:r>
              <a:rPr lang="en-US" sz="1000" dirty="0"/>
              <a:t>`Employees` (`</a:t>
            </a:r>
            <a:r>
              <a:rPr lang="en-US" sz="1000" dirty="0" err="1"/>
              <a:t>employee_id</a:t>
            </a:r>
            <a:r>
              <a:rPr lang="en-US" sz="1000" dirty="0"/>
              <a:t>`) </a:t>
            </a:r>
            <a:r>
              <a:rPr lang="en-US" sz="1000" b="1" dirty="0">
                <a:solidFill>
                  <a:srgbClr val="000080"/>
                </a:solidFill>
              </a:rPr>
              <a:t>ON DELETE NO </a:t>
            </a:r>
            <a:r>
              <a:rPr lang="en-US" sz="1000" dirty="0"/>
              <a:t>ACTION </a:t>
            </a:r>
            <a:r>
              <a:rPr lang="en-US" sz="1000" b="1" dirty="0">
                <a:solidFill>
                  <a:srgbClr val="000080"/>
                </a:solidFill>
              </a:rPr>
              <a:t>ON UPDATE NO </a:t>
            </a:r>
            <a:r>
              <a:rPr lang="en-US" sz="1000" dirty="0"/>
              <a:t>ACTION</a:t>
            </a:r>
            <a:br>
              <a:rPr lang="en-US" sz="1000" dirty="0"/>
            </a:br>
            <a:r>
              <a:rPr lang="en-US" sz="1000" dirty="0"/>
              <a:t>) ENGINE=</a:t>
            </a:r>
            <a:r>
              <a:rPr lang="en-US" sz="1000" dirty="0" err="1"/>
              <a:t>InnoDB</a:t>
            </a:r>
            <a:r>
              <a:rPr lang="en-US" sz="1000" dirty="0"/>
              <a:t> </a:t>
            </a:r>
            <a:r>
              <a:rPr lang="en-US" sz="1000" b="1" dirty="0">
                <a:solidFill>
                  <a:srgbClr val="000080"/>
                </a:solidFill>
              </a:rPr>
              <a:t>DEFAULT </a:t>
            </a:r>
            <a:r>
              <a:rPr lang="en-US" sz="1000" dirty="0"/>
              <a:t>CHARSET=utf8;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		Question 5 </a:t>
            </a:r>
            <a:r>
              <a:rPr lang="mr-IN" dirty="0" smtClean="0"/>
              <a:t>–</a:t>
            </a:r>
            <a:r>
              <a:rPr lang="en-US" dirty="0" smtClean="0"/>
              <a:t> Person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81722" y="6604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I did a 3 table solution.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A 1 or 2 table solution would be OK.</a:t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/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A lot of people/real solutions would actually merge</a:t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employee and manager into one table.</a:t>
            </a:r>
          </a:p>
        </p:txBody>
      </p:sp>
    </p:spTree>
    <p:extLst>
      <p:ext uri="{BB962C8B-B14F-4D97-AF65-F5344CB8AC3E}">
        <p14:creationId xmlns:p14="http://schemas.microsoft.com/office/powerpoint/2010/main" val="1242651407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5 </a:t>
            </a:r>
            <a:r>
              <a:rPr lang="mr-IN" dirty="0" smtClean="0"/>
              <a:t>–</a:t>
            </a:r>
            <a:r>
              <a:rPr lang="en-US" dirty="0" smtClean="0"/>
              <a:t> Person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3200" y="969264"/>
            <a:ext cx="8521140" cy="35459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>
                <a:solidFill>
                  <a:srgbClr val="000080"/>
                </a:solidFill>
              </a:rPr>
              <a:t>CREATE DEFINER</a:t>
            </a:r>
            <a:r>
              <a:rPr lang="en-US" sz="1200" dirty="0"/>
              <a:t>=`</a:t>
            </a:r>
            <a:r>
              <a:rPr lang="en-US" sz="1200" dirty="0" err="1"/>
              <a:t>root`@`localhost</a:t>
            </a:r>
            <a:r>
              <a:rPr lang="en-US" sz="1200" dirty="0"/>
              <a:t>` </a:t>
            </a:r>
            <a:r>
              <a:rPr lang="en-US" sz="1200" b="1" dirty="0">
                <a:solidFill>
                  <a:srgbClr val="000080"/>
                </a:solidFill>
              </a:rPr>
              <a:t>FUNCTION </a:t>
            </a:r>
            <a:r>
              <a:rPr lang="en-US" sz="1200" dirty="0"/>
              <a:t>`</a:t>
            </a:r>
            <a:r>
              <a:rPr lang="en-US" sz="1200" dirty="0" err="1"/>
              <a:t>can_add_manager</a:t>
            </a:r>
            <a:r>
              <a:rPr lang="en-US" sz="1200" dirty="0"/>
              <a:t>`(</a:t>
            </a:r>
            <a:r>
              <a:rPr lang="en-US" sz="1200" dirty="0" err="1"/>
              <a:t>company_id</a:t>
            </a:r>
            <a:r>
              <a:rPr lang="en-US" sz="1200" dirty="0"/>
              <a:t> </a:t>
            </a:r>
            <a:r>
              <a:rPr lang="en-US" sz="1200" b="1" i="1" dirty="0">
                <a:solidFill>
                  <a:srgbClr val="660E7A"/>
                </a:solidFill>
              </a:rPr>
              <a:t>VARCHAR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0000FF"/>
                </a:solidFill>
              </a:rPr>
              <a:t>8</a:t>
            </a:r>
            <a:r>
              <a:rPr lang="en-US" sz="1200" dirty="0" smtClean="0"/>
              <a:t>))</a:t>
            </a:r>
            <a:br>
              <a:rPr lang="en-US" sz="1200" dirty="0" smtClean="0"/>
            </a:br>
            <a:r>
              <a:rPr lang="en-US" sz="1200" dirty="0" smtClean="0"/>
              <a:t>	RETURNS </a:t>
            </a:r>
            <a:r>
              <a:rPr lang="en-US" sz="1200" dirty="0" err="1"/>
              <a:t>tinyint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0000FF"/>
                </a:solidFill>
              </a:rPr>
              <a:t>1</a:t>
            </a:r>
            <a:r>
              <a:rPr lang="en-US" sz="1200" dirty="0"/>
              <a:t>)</a:t>
            </a:r>
            <a:br>
              <a:rPr lang="en-US" sz="1200" dirty="0"/>
            </a:br>
            <a:r>
              <a:rPr lang="en-US" sz="1200" b="1" dirty="0">
                <a:solidFill>
                  <a:srgbClr val="000080"/>
                </a:solidFill>
              </a:rPr>
              <a:t>BEGIN</a:t>
            </a:r>
            <a:br>
              <a:rPr lang="en-US" sz="1200" b="1" dirty="0">
                <a:solidFill>
                  <a:srgbClr val="000080"/>
                </a:solidFill>
              </a:rPr>
            </a:br>
            <a:r>
              <a:rPr lang="en-US" sz="1200" b="1" dirty="0">
                <a:solidFill>
                  <a:srgbClr val="000080"/>
                </a:solidFill>
              </a:rPr>
              <a:t/>
            </a:r>
            <a:br>
              <a:rPr lang="en-US" sz="1200" b="1" dirty="0">
                <a:solidFill>
                  <a:srgbClr val="000080"/>
                </a:solidFill>
              </a:rPr>
            </a:br>
            <a:r>
              <a:rPr lang="en-US" sz="1200" b="1" dirty="0">
                <a:solidFill>
                  <a:srgbClr val="000080"/>
                </a:solidFill>
              </a:rPr>
              <a:t>   DECLARE    </a:t>
            </a:r>
            <a:r>
              <a:rPr lang="en-US" sz="1200" dirty="0" err="1"/>
              <a:t>e_count</a:t>
            </a:r>
            <a:r>
              <a:rPr lang="en-US" sz="1200" dirty="0"/>
              <a:t>    </a:t>
            </a:r>
            <a:r>
              <a:rPr lang="en-US" sz="1200" b="1" i="1" dirty="0">
                <a:solidFill>
                  <a:srgbClr val="660E7A"/>
                </a:solidFill>
              </a:rPr>
              <a:t>INT</a:t>
            </a:r>
            <a:r>
              <a:rPr lang="en-US" sz="1200" dirty="0"/>
              <a:t>;</a:t>
            </a:r>
            <a:br>
              <a:rPr lang="en-US" sz="1200" dirty="0"/>
            </a:br>
            <a:r>
              <a:rPr lang="en-US" sz="1200" dirty="0"/>
              <a:t>   </a:t>
            </a:r>
            <a:r>
              <a:rPr lang="en-US" sz="1200" b="1" dirty="0" smtClean="0">
                <a:solidFill>
                  <a:srgbClr val="000080"/>
                </a:solidFill>
              </a:rPr>
              <a:t>DECLARE    </a:t>
            </a:r>
            <a:r>
              <a:rPr lang="en-US" sz="1200" dirty="0" err="1"/>
              <a:t>is_ok</a:t>
            </a:r>
            <a:r>
              <a:rPr lang="en-US" sz="1200" dirty="0"/>
              <a:t>     </a:t>
            </a:r>
            <a:r>
              <a:rPr lang="en-US" sz="1200" b="1" i="1" dirty="0">
                <a:solidFill>
                  <a:srgbClr val="660E7A"/>
                </a:solidFill>
              </a:rPr>
              <a:t>BOOLEAN</a:t>
            </a:r>
            <a:r>
              <a:rPr lang="en-US" sz="1200" dirty="0"/>
              <a:t>;</a:t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   </a:t>
            </a:r>
            <a:r>
              <a:rPr lang="en-US" sz="1200" b="1" dirty="0">
                <a:solidFill>
                  <a:srgbClr val="000080"/>
                </a:solidFill>
              </a:rPr>
              <a:t>SET </a:t>
            </a:r>
            <a:r>
              <a:rPr lang="en-US" sz="1200" dirty="0" err="1"/>
              <a:t>e_count</a:t>
            </a:r>
            <a:r>
              <a:rPr lang="en-US" sz="1200" dirty="0"/>
              <a:t>    =  (</a:t>
            </a:r>
            <a:r>
              <a:rPr lang="en-US" sz="1200" b="1" dirty="0">
                <a:solidFill>
                  <a:srgbClr val="000080"/>
                </a:solidFill>
              </a:rPr>
              <a:t>SELECT COUNT</a:t>
            </a:r>
            <a:r>
              <a:rPr lang="en-US" sz="1200" dirty="0"/>
              <a:t>(*) </a:t>
            </a:r>
            <a:r>
              <a:rPr lang="en-US" sz="1200" b="1" dirty="0">
                <a:solidFill>
                  <a:srgbClr val="000080"/>
                </a:solidFill>
              </a:rPr>
              <a:t>FROM </a:t>
            </a:r>
            <a:r>
              <a:rPr lang="en-US" sz="1200" dirty="0"/>
              <a:t>Employees </a:t>
            </a:r>
            <a:r>
              <a:rPr lang="en-US" sz="1200" b="1" dirty="0">
                <a:solidFill>
                  <a:srgbClr val="000080"/>
                </a:solidFill>
              </a:rPr>
              <a:t>WHERE </a:t>
            </a:r>
            <a:r>
              <a:rPr lang="en-US" sz="1200" dirty="0" err="1"/>
              <a:t>Employees.company_id</a:t>
            </a:r>
            <a:r>
              <a:rPr lang="en-US" sz="1200" dirty="0"/>
              <a:t> = </a:t>
            </a:r>
            <a:r>
              <a:rPr lang="en-US" sz="1200" dirty="0" err="1"/>
              <a:t>company_id</a:t>
            </a:r>
            <a:r>
              <a:rPr lang="en-US" sz="1200" dirty="0"/>
              <a:t>);</a:t>
            </a:r>
            <a:br>
              <a:rPr lang="en-US" sz="1200" dirty="0"/>
            </a:br>
            <a:r>
              <a:rPr lang="en-US" sz="1200" dirty="0"/>
              <a:t>   </a:t>
            </a:r>
            <a:r>
              <a:rPr lang="en-US" sz="1200" b="1" dirty="0">
                <a:solidFill>
                  <a:srgbClr val="000080"/>
                </a:solidFill>
              </a:rPr>
              <a:t>IF </a:t>
            </a:r>
            <a:r>
              <a:rPr lang="en-US" sz="1200" dirty="0"/>
              <a:t>(</a:t>
            </a:r>
            <a:r>
              <a:rPr lang="en-US" sz="1200" dirty="0" err="1"/>
              <a:t>e_count</a:t>
            </a:r>
            <a:r>
              <a:rPr lang="en-US" sz="1200" dirty="0"/>
              <a:t> &lt; </a:t>
            </a:r>
            <a:r>
              <a:rPr lang="en-US" sz="1200" dirty="0">
                <a:solidFill>
                  <a:srgbClr val="0000FF"/>
                </a:solidFill>
              </a:rPr>
              <a:t>2</a:t>
            </a:r>
            <a:r>
              <a:rPr lang="en-US" sz="1200" dirty="0"/>
              <a:t>) </a:t>
            </a:r>
            <a:r>
              <a:rPr lang="en-US" sz="1200" b="1" dirty="0">
                <a:solidFill>
                  <a:srgbClr val="000080"/>
                </a:solidFill>
              </a:rPr>
              <a:t>THEN</a:t>
            </a:r>
            <a:br>
              <a:rPr lang="en-US" sz="1200" b="1" dirty="0">
                <a:solidFill>
                  <a:srgbClr val="000080"/>
                </a:solidFill>
              </a:rPr>
            </a:br>
            <a:r>
              <a:rPr lang="en-US" sz="1200" b="1" dirty="0">
                <a:solidFill>
                  <a:srgbClr val="000080"/>
                </a:solidFill>
              </a:rPr>
              <a:t>      SET </a:t>
            </a:r>
            <a:r>
              <a:rPr lang="en-US" sz="1200" dirty="0" err="1"/>
              <a:t>is_ok</a:t>
            </a:r>
            <a:r>
              <a:rPr lang="en-US" sz="1200" dirty="0"/>
              <a:t> = </a:t>
            </a:r>
            <a:r>
              <a:rPr lang="en-US" sz="1200" b="1" dirty="0">
                <a:solidFill>
                  <a:srgbClr val="000080"/>
                </a:solidFill>
              </a:rPr>
              <a:t>FALSE</a:t>
            </a:r>
            <a:r>
              <a:rPr lang="en-US" sz="1200" dirty="0"/>
              <a:t>;</a:t>
            </a:r>
            <a:br>
              <a:rPr lang="en-US" sz="1200" dirty="0"/>
            </a:br>
            <a:r>
              <a:rPr lang="en-US" sz="1200" dirty="0"/>
              <a:t>   </a:t>
            </a:r>
            <a:r>
              <a:rPr lang="en-US" sz="1200" b="1" dirty="0">
                <a:solidFill>
                  <a:srgbClr val="000080"/>
                </a:solidFill>
              </a:rPr>
              <a:t>ELSE</a:t>
            </a:r>
            <a:br>
              <a:rPr lang="en-US" sz="1200" b="1" dirty="0">
                <a:solidFill>
                  <a:srgbClr val="000080"/>
                </a:solidFill>
              </a:rPr>
            </a:br>
            <a:r>
              <a:rPr lang="en-US" sz="1200" b="1" dirty="0">
                <a:solidFill>
                  <a:srgbClr val="000080"/>
                </a:solidFill>
              </a:rPr>
              <a:t>      SET </a:t>
            </a:r>
            <a:r>
              <a:rPr lang="en-US" sz="1200" dirty="0" err="1"/>
              <a:t>is_ok</a:t>
            </a:r>
            <a:r>
              <a:rPr lang="en-US" sz="1200" dirty="0"/>
              <a:t> = </a:t>
            </a:r>
            <a:r>
              <a:rPr lang="en-US" sz="1200" b="1" dirty="0">
                <a:solidFill>
                  <a:srgbClr val="000080"/>
                </a:solidFill>
              </a:rPr>
              <a:t>TRUE</a:t>
            </a:r>
            <a:r>
              <a:rPr lang="en-US" sz="1200" dirty="0"/>
              <a:t>;</a:t>
            </a:r>
            <a:br>
              <a:rPr lang="en-US" sz="1200" dirty="0"/>
            </a:br>
            <a:r>
              <a:rPr lang="en-US" sz="1200" dirty="0"/>
              <a:t>   </a:t>
            </a:r>
            <a:r>
              <a:rPr lang="en-US" sz="1200" b="1" dirty="0">
                <a:solidFill>
                  <a:srgbClr val="000080"/>
                </a:solidFill>
              </a:rPr>
              <a:t>END IF</a:t>
            </a:r>
            <a:r>
              <a:rPr lang="en-US" sz="1200" dirty="0"/>
              <a:t>;</a:t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b="1" dirty="0">
                <a:solidFill>
                  <a:srgbClr val="000080"/>
                </a:solidFill>
              </a:rPr>
              <a:t>RETURN </a:t>
            </a:r>
            <a:r>
              <a:rPr lang="en-US" sz="1200" dirty="0" err="1"/>
              <a:t>is_ok</a:t>
            </a:r>
            <a:r>
              <a:rPr lang="en-US" sz="1200" dirty="0"/>
              <a:t>;</a:t>
            </a:r>
            <a:br>
              <a:rPr lang="en-US" sz="1200" dirty="0"/>
            </a:br>
            <a:r>
              <a:rPr lang="en-US" sz="1200" b="1" dirty="0">
                <a:solidFill>
                  <a:srgbClr val="000080"/>
                </a:solidFill>
              </a:rPr>
              <a:t>END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57399640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5 </a:t>
            </a:r>
            <a:r>
              <a:rPr lang="mr-IN" dirty="0" smtClean="0"/>
              <a:t>–</a:t>
            </a:r>
            <a:r>
              <a:rPr lang="en-US" dirty="0" smtClean="0"/>
              <a:t> Person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710" y="723731"/>
            <a:ext cx="8267140" cy="354598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000080"/>
                </a:solidFill>
              </a:rPr>
              <a:t>CREATE DEFINER</a:t>
            </a:r>
            <a:r>
              <a:rPr lang="en-US" sz="1400" dirty="0"/>
              <a:t>=`</a:t>
            </a:r>
            <a:r>
              <a:rPr lang="en-US" sz="1400" dirty="0" err="1"/>
              <a:t>root`@`localhost</a:t>
            </a:r>
            <a:r>
              <a:rPr lang="en-US" sz="1400" dirty="0"/>
              <a:t>` </a:t>
            </a:r>
            <a:r>
              <a:rPr lang="en-US" sz="1400" b="1" dirty="0" smtClean="0">
                <a:solidFill>
                  <a:srgbClr val="000080"/>
                </a:solidFill>
              </a:rPr>
              <a:t>TRIGGER</a:t>
            </a:r>
            <a:br>
              <a:rPr lang="en-US" sz="1400" b="1" dirty="0" smtClean="0">
                <a:solidFill>
                  <a:srgbClr val="000080"/>
                </a:solidFill>
              </a:rPr>
            </a:br>
            <a:r>
              <a:rPr lang="en-US" sz="1400" b="1" dirty="0" smtClean="0">
                <a:solidFill>
                  <a:srgbClr val="000080"/>
                </a:solidFill>
              </a:rPr>
              <a:t>	</a:t>
            </a:r>
            <a:r>
              <a:rPr lang="en-US" sz="1400" dirty="0" smtClean="0"/>
              <a:t>`midterm-orders</a:t>
            </a:r>
            <a:r>
              <a:rPr lang="en-US" sz="1400" dirty="0"/>
              <a:t>`.`</a:t>
            </a:r>
            <a:r>
              <a:rPr lang="en-US" sz="1400" dirty="0" err="1" smtClean="0"/>
              <a:t>Managers_BEFORE_INSERT</a:t>
            </a:r>
            <a:r>
              <a:rPr lang="en-US" sz="1400" dirty="0" smtClean="0"/>
              <a:t>`</a:t>
            </a:r>
            <a:br>
              <a:rPr lang="en-US" sz="1400" dirty="0" smtClean="0"/>
            </a:br>
            <a:r>
              <a:rPr lang="en-US" sz="1400" dirty="0" smtClean="0"/>
              <a:t>	BEFORE </a:t>
            </a:r>
            <a:r>
              <a:rPr lang="en-US" sz="1400" b="1" dirty="0">
                <a:solidFill>
                  <a:srgbClr val="000080"/>
                </a:solidFill>
              </a:rPr>
              <a:t>INSERT ON </a:t>
            </a:r>
            <a:r>
              <a:rPr lang="en-US" sz="1400" dirty="0"/>
              <a:t>`</a:t>
            </a:r>
            <a:r>
              <a:rPr lang="en-US" sz="1400" dirty="0" smtClean="0"/>
              <a:t>Managers`</a:t>
            </a:r>
            <a:br>
              <a:rPr lang="en-US" sz="1400" dirty="0" smtClean="0"/>
            </a:br>
            <a:r>
              <a:rPr lang="en-US" sz="1400" b="1" dirty="0" smtClean="0">
                <a:solidFill>
                  <a:srgbClr val="000080"/>
                </a:solidFill>
              </a:rPr>
              <a:t>FOR </a:t>
            </a:r>
            <a:r>
              <a:rPr lang="en-US" sz="1400" dirty="0"/>
              <a:t>EACH </a:t>
            </a:r>
            <a:r>
              <a:rPr lang="en-US" sz="1400" b="1" dirty="0">
                <a:solidFill>
                  <a:srgbClr val="000080"/>
                </a:solidFill>
              </a:rPr>
              <a:t>ROW</a:t>
            </a:r>
            <a:br>
              <a:rPr lang="en-US" sz="1400" b="1" dirty="0">
                <a:solidFill>
                  <a:srgbClr val="000080"/>
                </a:solidFill>
              </a:rPr>
            </a:br>
            <a:r>
              <a:rPr lang="en-US" sz="1400" b="1" dirty="0">
                <a:solidFill>
                  <a:srgbClr val="000080"/>
                </a:solidFill>
              </a:rPr>
              <a:t>BEGIN</a:t>
            </a:r>
            <a:br>
              <a:rPr lang="en-US" sz="1400" b="1" dirty="0">
                <a:solidFill>
                  <a:srgbClr val="000080"/>
                </a:solidFill>
              </a:rPr>
            </a:br>
            <a:r>
              <a:rPr lang="en-US" sz="1400" b="1" dirty="0">
                <a:solidFill>
                  <a:srgbClr val="000080"/>
                </a:solidFill>
              </a:rPr>
              <a:t/>
            </a:r>
            <a:br>
              <a:rPr lang="en-US" sz="1400" b="1" dirty="0">
                <a:solidFill>
                  <a:srgbClr val="000080"/>
                </a:solidFill>
              </a:rPr>
            </a:br>
            <a:r>
              <a:rPr lang="en-US" sz="1400" b="1" dirty="0">
                <a:solidFill>
                  <a:srgbClr val="000080"/>
                </a:solidFill>
              </a:rPr>
              <a:t>   DECLARE       </a:t>
            </a:r>
            <a:r>
              <a:rPr lang="en-US" sz="1400" dirty="0" err="1"/>
              <a:t>is_ok</a:t>
            </a:r>
            <a:r>
              <a:rPr lang="en-US" sz="1400" dirty="0"/>
              <a:t>     </a:t>
            </a:r>
            <a:r>
              <a:rPr lang="en-US" sz="1400" b="1" i="1" dirty="0">
                <a:solidFill>
                  <a:srgbClr val="660E7A"/>
                </a:solidFill>
              </a:rPr>
              <a:t>BOOLEAN</a:t>
            </a:r>
            <a:r>
              <a:rPr lang="en-US" sz="1400" dirty="0"/>
              <a:t>;</a:t>
            </a:r>
            <a:br>
              <a:rPr lang="en-US" sz="1400" dirty="0"/>
            </a:br>
            <a:r>
              <a:rPr lang="en-US" sz="1400" dirty="0"/>
              <a:t>   </a:t>
            </a:r>
            <a:r>
              <a:rPr lang="en-US" sz="1400" b="1" dirty="0" smtClean="0">
                <a:solidFill>
                  <a:srgbClr val="000080"/>
                </a:solidFill>
              </a:rPr>
              <a:t>DECLARE       </a:t>
            </a:r>
            <a:r>
              <a:rPr lang="en-US" sz="1400" dirty="0" err="1"/>
              <a:t>c_id</a:t>
            </a:r>
            <a:r>
              <a:rPr lang="en-US" sz="1400" dirty="0"/>
              <a:t>       </a:t>
            </a:r>
            <a:r>
              <a:rPr lang="en-US" sz="1400" b="1" i="1" dirty="0" smtClean="0">
                <a:solidFill>
                  <a:srgbClr val="660E7A"/>
                </a:solidFill>
              </a:rPr>
              <a:t>VARCHAR</a:t>
            </a:r>
            <a:r>
              <a:rPr lang="en-US" sz="1400" dirty="0" smtClean="0"/>
              <a:t>(</a:t>
            </a:r>
            <a:r>
              <a:rPr lang="en-US" sz="1400" dirty="0" smtClean="0">
                <a:solidFill>
                  <a:srgbClr val="0000FF"/>
                </a:solidFill>
              </a:rPr>
              <a:t>8</a:t>
            </a:r>
            <a:r>
              <a:rPr lang="en-US" sz="1400" dirty="0"/>
              <a:t>);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  </a:t>
            </a:r>
            <a:r>
              <a:rPr lang="en-US" sz="1400" b="1" dirty="0">
                <a:solidFill>
                  <a:srgbClr val="000080"/>
                </a:solidFill>
              </a:rPr>
              <a:t>SET </a:t>
            </a:r>
            <a:r>
              <a:rPr lang="en-US" sz="1400" dirty="0" err="1"/>
              <a:t>c_id</a:t>
            </a:r>
            <a:r>
              <a:rPr lang="en-US" sz="1400" dirty="0"/>
              <a:t> = (</a:t>
            </a:r>
            <a:r>
              <a:rPr lang="en-US" sz="1400" b="1" dirty="0">
                <a:solidFill>
                  <a:srgbClr val="000080"/>
                </a:solidFill>
              </a:rPr>
              <a:t>SELECT </a:t>
            </a:r>
            <a:r>
              <a:rPr lang="en-US" sz="1400" dirty="0" err="1"/>
              <a:t>Employees.company_id</a:t>
            </a:r>
            <a:r>
              <a:rPr lang="en-US" sz="1400" dirty="0"/>
              <a:t> </a:t>
            </a:r>
            <a:r>
              <a:rPr lang="en-US" sz="1400" b="1" dirty="0">
                <a:solidFill>
                  <a:srgbClr val="000080"/>
                </a:solidFill>
              </a:rPr>
              <a:t>FROM </a:t>
            </a:r>
            <a:r>
              <a:rPr lang="en-US" sz="1400" dirty="0"/>
              <a:t>Employees </a:t>
            </a:r>
            <a:r>
              <a:rPr lang="en-US" sz="1400" b="1" dirty="0">
                <a:solidFill>
                  <a:srgbClr val="000080"/>
                </a:solidFill>
              </a:rPr>
              <a:t>WHERE </a:t>
            </a:r>
            <a:r>
              <a:rPr lang="en-US" sz="1400" b="1" dirty="0" smtClean="0">
                <a:solidFill>
                  <a:srgbClr val="000080"/>
                </a:solidFill>
              </a:rPr>
              <a:t>	</a:t>
            </a:r>
            <a:r>
              <a:rPr lang="en-US" sz="1400" dirty="0" err="1" smtClean="0"/>
              <a:t>Employees.employee_id</a:t>
            </a:r>
            <a:r>
              <a:rPr lang="en-US" sz="1400" dirty="0" smtClean="0"/>
              <a:t>=</a:t>
            </a:r>
            <a:r>
              <a:rPr lang="en-US" sz="1400" b="1" dirty="0" err="1" smtClean="0">
                <a:solidFill>
                  <a:srgbClr val="000080"/>
                </a:solidFill>
              </a:rPr>
              <a:t>New</a:t>
            </a:r>
            <a:r>
              <a:rPr lang="en-US" sz="1400" dirty="0" err="1" smtClean="0"/>
              <a:t>.employee_id</a:t>
            </a:r>
            <a:r>
              <a:rPr lang="en-US" sz="1400" dirty="0"/>
              <a:t>);</a:t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b="1" dirty="0">
                <a:solidFill>
                  <a:srgbClr val="000080"/>
                </a:solidFill>
              </a:rPr>
              <a:t>SET </a:t>
            </a:r>
            <a:r>
              <a:rPr lang="en-US" sz="1400" dirty="0" err="1"/>
              <a:t>is_ok</a:t>
            </a:r>
            <a:r>
              <a:rPr lang="en-US" sz="1400" dirty="0"/>
              <a:t> = </a:t>
            </a:r>
            <a:r>
              <a:rPr lang="en-US" sz="1400" dirty="0" err="1"/>
              <a:t>can_add_manager</a:t>
            </a:r>
            <a:r>
              <a:rPr lang="en-US" sz="1400" dirty="0"/>
              <a:t>(</a:t>
            </a:r>
            <a:r>
              <a:rPr lang="en-US" sz="1400" dirty="0" err="1"/>
              <a:t>c_id</a:t>
            </a:r>
            <a:r>
              <a:rPr lang="en-US" sz="1400" dirty="0"/>
              <a:t>);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b="1" dirty="0">
                <a:solidFill>
                  <a:srgbClr val="000080"/>
                </a:solidFill>
              </a:rPr>
              <a:t>IF </a:t>
            </a:r>
            <a:r>
              <a:rPr lang="en-US" sz="1400" dirty="0" err="1"/>
              <a:t>is_ok</a:t>
            </a:r>
            <a:r>
              <a:rPr lang="en-US" sz="1400" dirty="0"/>
              <a:t> = </a:t>
            </a:r>
            <a:r>
              <a:rPr lang="en-US" sz="1400" b="1" dirty="0">
                <a:solidFill>
                  <a:srgbClr val="000080"/>
                </a:solidFill>
              </a:rPr>
              <a:t>FALSE THEN</a:t>
            </a:r>
            <a:br>
              <a:rPr lang="en-US" sz="1400" b="1" dirty="0">
                <a:solidFill>
                  <a:srgbClr val="000080"/>
                </a:solidFill>
              </a:rPr>
            </a:br>
            <a:r>
              <a:rPr lang="en-US" sz="1400" b="1" dirty="0">
                <a:solidFill>
                  <a:srgbClr val="000080"/>
                </a:solidFill>
              </a:rPr>
              <a:t>      CALL </a:t>
            </a:r>
            <a:r>
              <a:rPr lang="en-US" sz="1400" dirty="0" err="1"/>
              <a:t>handle_error</a:t>
            </a:r>
            <a:r>
              <a:rPr lang="en-US" sz="1400" dirty="0"/>
              <a:t>("05002", "Not enough employees to INSERT a manager.");</a:t>
            </a:r>
            <a:br>
              <a:rPr lang="en-US" sz="1400" dirty="0"/>
            </a:br>
            <a:r>
              <a:rPr lang="en-US" sz="1400" dirty="0"/>
              <a:t>   </a:t>
            </a:r>
            <a:r>
              <a:rPr lang="en-US" sz="1400" b="1" dirty="0">
                <a:solidFill>
                  <a:srgbClr val="000080"/>
                </a:solidFill>
              </a:rPr>
              <a:t>END IF</a:t>
            </a:r>
            <a:r>
              <a:rPr lang="en-US" sz="1400" dirty="0"/>
              <a:t>;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b="1" dirty="0">
                <a:solidFill>
                  <a:srgbClr val="000080"/>
                </a:solidFill>
              </a:rPr>
              <a:t>END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64537952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5 </a:t>
            </a:r>
            <a:r>
              <a:rPr lang="mr-IN" dirty="0" smtClean="0"/>
              <a:t>–</a:t>
            </a:r>
            <a:r>
              <a:rPr lang="en-US" dirty="0" smtClean="0"/>
              <a:t> Person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53533"/>
            <a:ext cx="8267140" cy="3860800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solidFill>
                  <a:srgbClr val="000080"/>
                </a:solidFill>
              </a:rPr>
              <a:t>CREATE DEFINER</a:t>
            </a:r>
            <a:r>
              <a:rPr lang="en-US" dirty="0"/>
              <a:t>=`</a:t>
            </a:r>
            <a:r>
              <a:rPr lang="en-US" dirty="0" err="1"/>
              <a:t>root`@`localhost</a:t>
            </a:r>
            <a:r>
              <a:rPr lang="en-US" dirty="0"/>
              <a:t>` </a:t>
            </a:r>
            <a:r>
              <a:rPr lang="en-US" b="1" dirty="0">
                <a:solidFill>
                  <a:srgbClr val="000080"/>
                </a:solidFill>
              </a:rPr>
              <a:t>PROCEDURE </a:t>
            </a:r>
            <a:r>
              <a:rPr lang="en-US" dirty="0"/>
              <a:t>`</a:t>
            </a:r>
            <a:r>
              <a:rPr lang="en-US" dirty="0" err="1"/>
              <a:t>create_employee</a:t>
            </a:r>
            <a:r>
              <a:rPr lang="en-US" dirty="0"/>
              <a:t>`(</a:t>
            </a:r>
            <a:r>
              <a:rPr lang="en-US" dirty="0" err="1"/>
              <a:t>company_id</a:t>
            </a:r>
            <a:r>
              <a:rPr lang="en-US" dirty="0"/>
              <a:t> </a:t>
            </a:r>
            <a:r>
              <a:rPr lang="en-US" b="1" i="1" dirty="0">
                <a:solidFill>
                  <a:srgbClr val="660E7A"/>
                </a:solidFill>
              </a:rPr>
              <a:t>VARCHAR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8</a:t>
            </a:r>
            <a:r>
              <a:rPr lang="en-US" dirty="0"/>
              <a:t>), email </a:t>
            </a:r>
            <a:r>
              <a:rPr lang="en-US" b="1" i="1" dirty="0">
                <a:solidFill>
                  <a:srgbClr val="660E7A"/>
                </a:solidFill>
              </a:rPr>
              <a:t>VARCHAR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32</a:t>
            </a:r>
            <a:r>
              <a:rPr lang="en-US" dirty="0"/>
              <a:t>),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last_name</a:t>
            </a:r>
            <a:r>
              <a:rPr lang="en-US" dirty="0"/>
              <a:t> </a:t>
            </a:r>
            <a:r>
              <a:rPr lang="en-US" b="1" i="1" dirty="0">
                <a:solidFill>
                  <a:srgbClr val="660E7A"/>
                </a:solidFill>
              </a:rPr>
              <a:t>VARCHAR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32</a:t>
            </a:r>
            <a:r>
              <a:rPr lang="en-US" dirty="0"/>
              <a:t>), </a:t>
            </a:r>
            <a:r>
              <a:rPr lang="en-US" dirty="0" err="1"/>
              <a:t>first_name</a:t>
            </a:r>
            <a:r>
              <a:rPr lang="en-US" dirty="0"/>
              <a:t> </a:t>
            </a:r>
            <a:r>
              <a:rPr lang="en-US" b="1" i="1" dirty="0">
                <a:solidFill>
                  <a:srgbClr val="660E7A"/>
                </a:solidFill>
              </a:rPr>
              <a:t>VARCHAR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32</a:t>
            </a:r>
            <a:r>
              <a:rPr lang="en-US" dirty="0"/>
              <a:t>), </a:t>
            </a:r>
            <a:r>
              <a:rPr lang="en-US" dirty="0" err="1"/>
              <a:t>is_manager</a:t>
            </a:r>
            <a:r>
              <a:rPr lang="en-US" dirty="0"/>
              <a:t> </a:t>
            </a:r>
            <a:r>
              <a:rPr lang="en-US" b="1" i="1" dirty="0">
                <a:solidFill>
                  <a:srgbClr val="660E7A"/>
                </a:solidFill>
              </a:rPr>
              <a:t>BOOLEAN</a:t>
            </a:r>
            <a:r>
              <a:rPr lang="en-US" dirty="0"/>
              <a:t>, </a:t>
            </a:r>
            <a:r>
              <a:rPr lang="en-US" dirty="0" err="1"/>
              <a:t>cost_center</a:t>
            </a:r>
            <a:r>
              <a:rPr lang="en-US" dirty="0"/>
              <a:t> </a:t>
            </a:r>
            <a:r>
              <a:rPr lang="en-US" b="1" i="1" dirty="0">
                <a:solidFill>
                  <a:srgbClr val="660E7A"/>
                </a:solidFill>
              </a:rPr>
              <a:t>INT</a:t>
            </a:r>
            <a:r>
              <a:rPr lang="en-US" dirty="0"/>
              <a:t>)</a:t>
            </a:r>
            <a:br>
              <a:rPr lang="en-US" dirty="0"/>
            </a:br>
            <a:r>
              <a:rPr lang="en-US" b="1" dirty="0">
                <a:solidFill>
                  <a:srgbClr val="000080"/>
                </a:solidFill>
              </a:rPr>
              <a:t>BEGIN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/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</a:t>
            </a:r>
            <a:r>
              <a:rPr lang="en-US" b="1" dirty="0" smtClean="0">
                <a:solidFill>
                  <a:srgbClr val="000080"/>
                </a:solidFill>
              </a:rPr>
              <a:t> DECLARE    </a:t>
            </a:r>
            <a:r>
              <a:rPr lang="en-US" dirty="0" err="1"/>
              <a:t>p_id</a:t>
            </a:r>
            <a:r>
              <a:rPr lang="en-US" dirty="0"/>
              <a:t>         </a:t>
            </a:r>
            <a:r>
              <a:rPr lang="en-US" b="1" i="1" dirty="0">
                <a:solidFill>
                  <a:srgbClr val="660E7A"/>
                </a:solidFill>
              </a:rPr>
              <a:t>VARCHAR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8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000080"/>
                </a:solidFill>
              </a:rPr>
              <a:t>DECLARE    </a:t>
            </a:r>
            <a:r>
              <a:rPr lang="en-US" dirty="0" err="1"/>
              <a:t>e_id</a:t>
            </a:r>
            <a:r>
              <a:rPr lang="en-US" dirty="0"/>
              <a:t>         </a:t>
            </a:r>
            <a:r>
              <a:rPr lang="en-US" b="1" i="1" dirty="0">
                <a:solidFill>
                  <a:srgbClr val="660E7A"/>
                </a:solidFill>
              </a:rPr>
              <a:t>VARCHAR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32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000080"/>
                </a:solidFill>
              </a:rPr>
              <a:t>DECLARE    </a:t>
            </a:r>
            <a:r>
              <a:rPr lang="en-US" dirty="0" err="1"/>
              <a:t>c_id</a:t>
            </a:r>
            <a:r>
              <a:rPr lang="en-US" dirty="0"/>
              <a:t>         </a:t>
            </a:r>
            <a:r>
              <a:rPr lang="en-US" b="1" i="1" dirty="0">
                <a:solidFill>
                  <a:srgbClr val="660E7A"/>
                </a:solidFill>
              </a:rPr>
              <a:t>VARCHAR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8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000080"/>
                </a:solidFill>
              </a:rPr>
              <a:t>DECLARE    </a:t>
            </a:r>
            <a:r>
              <a:rPr lang="en-US" dirty="0" err="1"/>
              <a:t>e_count</a:t>
            </a:r>
            <a:r>
              <a:rPr lang="en-US" dirty="0"/>
              <a:t>    </a:t>
            </a:r>
            <a:r>
              <a:rPr lang="en-US" b="1" i="1" dirty="0">
                <a:solidFill>
                  <a:srgbClr val="660E7A"/>
                </a:solidFill>
              </a:rPr>
              <a:t>INT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000080"/>
                </a:solidFill>
              </a:rPr>
              <a:t>DECLARE    </a:t>
            </a:r>
            <a:r>
              <a:rPr lang="en-US" dirty="0" err="1"/>
              <a:t>is_ok</a:t>
            </a:r>
            <a:r>
              <a:rPr lang="en-US" dirty="0"/>
              <a:t>     </a:t>
            </a:r>
            <a:r>
              <a:rPr lang="en-US" b="1" i="1" dirty="0">
                <a:solidFill>
                  <a:srgbClr val="660E7A"/>
                </a:solidFill>
              </a:rPr>
              <a:t>BOOLEAN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000080"/>
                </a:solidFill>
              </a:rPr>
              <a:t>SET </a:t>
            </a:r>
            <a:r>
              <a:rPr lang="en-US" dirty="0" err="1"/>
              <a:t>is_ok</a:t>
            </a:r>
            <a:r>
              <a:rPr lang="en-US" dirty="0"/>
              <a:t> = </a:t>
            </a:r>
            <a:r>
              <a:rPr lang="en-US" b="1" dirty="0">
                <a:solidFill>
                  <a:srgbClr val="000080"/>
                </a:solidFill>
              </a:rPr>
              <a:t>TRUE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i="1" dirty="0">
                <a:solidFill>
                  <a:srgbClr val="808080"/>
                </a:solidFill>
              </a:rPr>
              <a:t>-- Generate a globally unique </a:t>
            </a:r>
            <a:r>
              <a:rPr lang="en-US" i="1" dirty="0" err="1">
                <a:solidFill>
                  <a:srgbClr val="808080"/>
                </a:solidFill>
              </a:rPr>
              <a:t>person_id</a:t>
            </a:r>
            <a:r>
              <a:rPr lang="en-US" i="1" dirty="0">
                <a:solidFill>
                  <a:srgbClr val="808080"/>
                </a:solidFill>
              </a:rPr>
              <a:t> based on </a:t>
            </a:r>
            <a:r>
              <a:rPr lang="en-US" i="1" dirty="0" err="1">
                <a:solidFill>
                  <a:srgbClr val="808080"/>
                </a:solidFill>
              </a:rPr>
              <a:t>last_name</a:t>
            </a:r>
            <a:r>
              <a:rPr lang="en-US" i="1" dirty="0">
                <a:solidFill>
                  <a:srgbClr val="808080"/>
                </a:solidFill>
              </a:rPr>
              <a:t>.</a:t>
            </a:r>
            <a:br>
              <a:rPr lang="en-US" i="1" dirty="0">
                <a:solidFill>
                  <a:srgbClr val="808080"/>
                </a:solidFill>
              </a:rPr>
            </a:br>
            <a:r>
              <a:rPr lang="en-US" i="1" dirty="0">
                <a:solidFill>
                  <a:srgbClr val="808080"/>
                </a:solidFill>
              </a:rPr>
              <a:t>    </a:t>
            </a:r>
            <a:r>
              <a:rPr lang="en-US" b="1" dirty="0">
                <a:solidFill>
                  <a:srgbClr val="000080"/>
                </a:solidFill>
              </a:rPr>
              <a:t>SET    </a:t>
            </a:r>
            <a:r>
              <a:rPr lang="en-US" dirty="0" err="1"/>
              <a:t>p_id</a:t>
            </a:r>
            <a:r>
              <a:rPr lang="en-US" dirty="0"/>
              <a:t>      =     </a:t>
            </a:r>
            <a:r>
              <a:rPr lang="en-US" dirty="0" err="1"/>
              <a:t>create_person_id</a:t>
            </a:r>
            <a:r>
              <a:rPr lang="en-US" dirty="0"/>
              <a:t>(</a:t>
            </a:r>
            <a:r>
              <a:rPr lang="en-US" dirty="0" err="1"/>
              <a:t>last_name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i="1" dirty="0">
                <a:solidFill>
                  <a:srgbClr val="808080"/>
                </a:solidFill>
              </a:rPr>
              <a:t>--  Sort of a check to make sure the company actually exists.</a:t>
            </a:r>
            <a:br>
              <a:rPr lang="en-US" i="1" dirty="0">
                <a:solidFill>
                  <a:srgbClr val="808080"/>
                </a:solidFill>
              </a:rPr>
            </a:br>
            <a:r>
              <a:rPr lang="en-US" i="1" dirty="0">
                <a:solidFill>
                  <a:srgbClr val="808080"/>
                </a:solidFill>
              </a:rPr>
              <a:t>    </a:t>
            </a:r>
            <a:r>
              <a:rPr lang="en-US" b="1" dirty="0">
                <a:solidFill>
                  <a:srgbClr val="000080"/>
                </a:solidFill>
              </a:rPr>
              <a:t>SET       </a:t>
            </a:r>
            <a:r>
              <a:rPr lang="en-US" dirty="0" err="1"/>
              <a:t>c_id</a:t>
            </a:r>
            <a:r>
              <a:rPr lang="en-US" dirty="0"/>
              <a:t>      =     (</a:t>
            </a:r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dirty="0" err="1"/>
              <a:t>company_id</a:t>
            </a:r>
            <a:r>
              <a:rPr lang="en-US" dirty="0"/>
              <a:t>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Companies </a:t>
            </a:r>
            <a:r>
              <a:rPr lang="en-US" b="1" dirty="0">
                <a:solidFill>
                  <a:srgbClr val="000080"/>
                </a:solidFill>
              </a:rPr>
              <a:t>WHERE </a:t>
            </a:r>
            <a:r>
              <a:rPr lang="en-US" dirty="0" err="1"/>
              <a:t>Companies.company_id</a:t>
            </a:r>
            <a:r>
              <a:rPr lang="en-US" dirty="0"/>
              <a:t> = </a:t>
            </a:r>
            <a:r>
              <a:rPr lang="en-US" dirty="0" err="1"/>
              <a:t>company_id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000080"/>
                </a:solidFill>
              </a:rPr>
              <a:t>if </a:t>
            </a:r>
            <a:r>
              <a:rPr lang="en-US" dirty="0"/>
              <a:t>(</a:t>
            </a:r>
            <a:r>
              <a:rPr lang="en-US" dirty="0" err="1"/>
              <a:t>c_id</a:t>
            </a:r>
            <a:r>
              <a:rPr lang="en-US" dirty="0"/>
              <a:t> </a:t>
            </a:r>
            <a:r>
              <a:rPr lang="en-US" b="1" dirty="0">
                <a:solidFill>
                  <a:srgbClr val="000080"/>
                </a:solidFill>
              </a:rPr>
              <a:t>IS NULL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THEN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  CALL </a:t>
            </a:r>
            <a:r>
              <a:rPr lang="en-US" dirty="0" err="1"/>
              <a:t>handle_error</a:t>
            </a:r>
            <a:r>
              <a:rPr lang="en-US" dirty="0"/>
              <a:t>(</a:t>
            </a:r>
            <a:r>
              <a:rPr lang="en-US" b="1" dirty="0">
                <a:solidFill>
                  <a:srgbClr val="008000"/>
                </a:solidFill>
              </a:rPr>
              <a:t>'05003'</a:t>
            </a:r>
            <a:r>
              <a:rPr lang="en-US" dirty="0"/>
              <a:t>, </a:t>
            </a:r>
            <a:r>
              <a:rPr lang="en-US" b="1" dirty="0">
                <a:solidFill>
                  <a:srgbClr val="008000"/>
                </a:solidFill>
              </a:rPr>
              <a:t>'Company does not exists for the employee.'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>   </a:t>
            </a:r>
            <a:r>
              <a:rPr lang="en-US" b="1" dirty="0">
                <a:solidFill>
                  <a:srgbClr val="000080"/>
                </a:solidFill>
              </a:rPr>
              <a:t>END IF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</a:t>
            </a:r>
            <a:r>
              <a:rPr lang="en-US" i="1" dirty="0">
                <a:solidFill>
                  <a:srgbClr val="808080"/>
                </a:solidFill>
              </a:rPr>
              <a:t>-- Form an employee ID from the </a:t>
            </a:r>
            <a:r>
              <a:rPr lang="en-US" i="1" dirty="0" err="1">
                <a:solidFill>
                  <a:srgbClr val="808080"/>
                </a:solidFill>
              </a:rPr>
              <a:t>compani_id</a:t>
            </a:r>
            <a:r>
              <a:rPr lang="en-US" i="1" dirty="0">
                <a:solidFill>
                  <a:srgbClr val="808080"/>
                </a:solidFill>
              </a:rPr>
              <a:t> and </a:t>
            </a:r>
            <a:r>
              <a:rPr lang="en-US" i="1" dirty="0" err="1">
                <a:solidFill>
                  <a:srgbClr val="808080"/>
                </a:solidFill>
              </a:rPr>
              <a:t>person_id</a:t>
            </a:r>
            <a:r>
              <a:rPr lang="en-US" i="1" dirty="0">
                <a:solidFill>
                  <a:srgbClr val="808080"/>
                </a:solidFill>
              </a:rPr>
              <a:t>.</a:t>
            </a:r>
            <a:br>
              <a:rPr lang="en-US" i="1" dirty="0">
                <a:solidFill>
                  <a:srgbClr val="808080"/>
                </a:solidFill>
              </a:rPr>
            </a:br>
            <a:r>
              <a:rPr lang="en-US" i="1" dirty="0">
                <a:solidFill>
                  <a:srgbClr val="808080"/>
                </a:solidFill>
              </a:rPr>
              <a:t>    </a:t>
            </a:r>
            <a:r>
              <a:rPr lang="en-US" b="1" dirty="0">
                <a:solidFill>
                  <a:srgbClr val="000080"/>
                </a:solidFill>
              </a:rPr>
              <a:t>SET       </a:t>
            </a:r>
            <a:r>
              <a:rPr lang="en-US" dirty="0" err="1"/>
              <a:t>e_id</a:t>
            </a:r>
            <a:r>
              <a:rPr lang="en-US" dirty="0"/>
              <a:t>      =     </a:t>
            </a:r>
            <a:r>
              <a:rPr lang="en-US" i="1" dirty="0"/>
              <a:t>CONCAT</a:t>
            </a:r>
            <a:r>
              <a:rPr lang="en-US" dirty="0"/>
              <a:t>(</a:t>
            </a:r>
            <a:r>
              <a:rPr lang="en-US" dirty="0" err="1"/>
              <a:t>c_id</a:t>
            </a:r>
            <a:r>
              <a:rPr lang="en-US" dirty="0"/>
              <a:t>, </a:t>
            </a:r>
            <a:r>
              <a:rPr lang="en-US" b="1" dirty="0">
                <a:solidFill>
                  <a:srgbClr val="008000"/>
                </a:solidFill>
              </a:rPr>
              <a:t>'-'</a:t>
            </a:r>
            <a:r>
              <a:rPr lang="en-US" dirty="0"/>
              <a:t>, </a:t>
            </a:r>
            <a:r>
              <a:rPr lang="en-US" dirty="0" err="1"/>
              <a:t>p_id</a:t>
            </a:r>
            <a:r>
              <a:rPr 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055099322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5 </a:t>
            </a:r>
            <a:r>
              <a:rPr lang="mr-IN" dirty="0" smtClean="0"/>
              <a:t>–</a:t>
            </a:r>
            <a:r>
              <a:rPr lang="en-US" dirty="0" smtClean="0"/>
              <a:t> Person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583971"/>
            <a:ext cx="8267140" cy="4047296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 </a:t>
            </a:r>
            <a:r>
              <a:rPr lang="en-US" i="1" dirty="0">
                <a:solidFill>
                  <a:srgbClr val="808080"/>
                </a:solidFill>
              </a:rPr>
              <a:t>-- Is this a request to create a manager?</a:t>
            </a:r>
            <a:br>
              <a:rPr lang="en-US" i="1" dirty="0">
                <a:solidFill>
                  <a:srgbClr val="808080"/>
                </a:solidFill>
              </a:rPr>
            </a:br>
            <a:r>
              <a:rPr lang="en-US" i="1" dirty="0">
                <a:solidFill>
                  <a:srgbClr val="808080"/>
                </a:solidFill>
              </a:rPr>
              <a:t>    </a:t>
            </a:r>
            <a:r>
              <a:rPr lang="en-US" b="1" dirty="0">
                <a:solidFill>
                  <a:srgbClr val="000080"/>
                </a:solidFill>
              </a:rPr>
              <a:t>IF </a:t>
            </a:r>
            <a:r>
              <a:rPr lang="en-US" dirty="0"/>
              <a:t>(</a:t>
            </a:r>
            <a:r>
              <a:rPr lang="en-US" dirty="0" err="1"/>
              <a:t>is_manager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THEN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  </a:t>
            </a:r>
            <a:r>
              <a:rPr lang="en-US" i="1" dirty="0">
                <a:solidFill>
                  <a:srgbClr val="808080"/>
                </a:solidFill>
              </a:rPr>
              <a:t>-- Validate that adding a manager is possible.</a:t>
            </a:r>
            <a:br>
              <a:rPr lang="en-US" i="1" dirty="0">
                <a:solidFill>
                  <a:srgbClr val="808080"/>
                </a:solidFill>
              </a:rPr>
            </a:br>
            <a:r>
              <a:rPr lang="en-US" i="1" dirty="0">
                <a:solidFill>
                  <a:srgbClr val="808080"/>
                </a:solidFill>
              </a:rPr>
              <a:t>      </a:t>
            </a:r>
            <a:r>
              <a:rPr lang="en-US" b="1" dirty="0">
                <a:solidFill>
                  <a:srgbClr val="000080"/>
                </a:solidFill>
              </a:rPr>
              <a:t>SET </a:t>
            </a:r>
            <a:r>
              <a:rPr lang="en-US" dirty="0" err="1"/>
              <a:t>is_ok</a:t>
            </a:r>
            <a:r>
              <a:rPr lang="en-US" dirty="0"/>
              <a:t> = </a:t>
            </a:r>
            <a:r>
              <a:rPr lang="en-US" dirty="0" err="1"/>
              <a:t>can_add_manager</a:t>
            </a:r>
            <a:r>
              <a:rPr lang="en-US" dirty="0"/>
              <a:t>(</a:t>
            </a:r>
            <a:r>
              <a:rPr lang="en-US" dirty="0" err="1"/>
              <a:t>company_id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i="1" dirty="0">
                <a:solidFill>
                  <a:srgbClr val="808080"/>
                </a:solidFill>
              </a:rPr>
              <a:t>-- If adding is not possible, then explode.</a:t>
            </a:r>
            <a:br>
              <a:rPr lang="en-US" i="1" dirty="0">
                <a:solidFill>
                  <a:srgbClr val="808080"/>
                </a:solidFill>
              </a:rPr>
            </a:br>
            <a:r>
              <a:rPr lang="en-US" i="1" dirty="0">
                <a:solidFill>
                  <a:srgbClr val="808080"/>
                </a:solidFill>
              </a:rPr>
              <a:t>        </a:t>
            </a:r>
            <a:r>
              <a:rPr lang="en-US" b="1" dirty="0">
                <a:solidFill>
                  <a:srgbClr val="000080"/>
                </a:solidFill>
              </a:rPr>
              <a:t>IF </a:t>
            </a:r>
            <a:r>
              <a:rPr lang="en-US" dirty="0"/>
              <a:t>(</a:t>
            </a:r>
            <a:r>
              <a:rPr lang="en-US" dirty="0" err="1"/>
              <a:t>is_ok</a:t>
            </a:r>
            <a:r>
              <a:rPr lang="en-US" dirty="0"/>
              <a:t> = </a:t>
            </a:r>
            <a:r>
              <a:rPr lang="en-US" b="1" dirty="0">
                <a:solidFill>
                  <a:srgbClr val="000080"/>
                </a:solidFill>
              </a:rPr>
              <a:t>FALSE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THEN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     </a:t>
            </a:r>
            <a:r>
              <a:rPr lang="en-US" dirty="0"/>
              <a:t>SIGNAL SQLSTATE </a:t>
            </a:r>
            <a:r>
              <a:rPr lang="en-US" b="1" dirty="0">
                <a:solidFill>
                  <a:srgbClr val="008000"/>
                </a:solidFill>
              </a:rPr>
              <a:t>'05001' </a:t>
            </a:r>
            <a:r>
              <a:rPr lang="en-US" b="1" dirty="0">
                <a:solidFill>
                  <a:srgbClr val="000080"/>
                </a:solidFill>
              </a:rPr>
              <a:t>SET </a:t>
            </a:r>
            <a:r>
              <a:rPr lang="en-US" dirty="0"/>
              <a:t>MESSAGE_TEXT=</a:t>
            </a:r>
            <a:r>
              <a:rPr lang="en-US" b="1" dirty="0">
                <a:solidFill>
                  <a:srgbClr val="008000"/>
                </a:solidFill>
              </a:rPr>
              <a:t>'Not enough employees for a manager.'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      </a:t>
            </a:r>
            <a:r>
              <a:rPr lang="en-US" b="1" dirty="0">
                <a:solidFill>
                  <a:srgbClr val="000080"/>
                </a:solidFill>
              </a:rPr>
              <a:t>END IF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   </a:t>
            </a:r>
            <a:r>
              <a:rPr lang="en-US" b="1" dirty="0">
                <a:solidFill>
                  <a:srgbClr val="000080"/>
                </a:solidFill>
              </a:rPr>
              <a:t>END IF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i="1" dirty="0">
                <a:solidFill>
                  <a:srgbClr val="808080"/>
                </a:solidFill>
              </a:rPr>
              <a:t>-- Adding is allowed.</a:t>
            </a:r>
            <a:br>
              <a:rPr lang="en-US" i="1" dirty="0">
                <a:solidFill>
                  <a:srgbClr val="808080"/>
                </a:solidFill>
              </a:rPr>
            </a:br>
            <a:r>
              <a:rPr lang="en-US" i="1" dirty="0">
                <a:solidFill>
                  <a:srgbClr val="808080"/>
                </a:solidFill>
              </a:rPr>
              <a:t>   </a:t>
            </a:r>
            <a:r>
              <a:rPr lang="en-US" b="1" dirty="0">
                <a:solidFill>
                  <a:srgbClr val="000080"/>
                </a:solidFill>
              </a:rPr>
              <a:t>IF </a:t>
            </a:r>
            <a:r>
              <a:rPr lang="en-US" dirty="0"/>
              <a:t>(</a:t>
            </a:r>
            <a:r>
              <a:rPr lang="en-US" dirty="0" err="1"/>
              <a:t>is_ok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THEN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/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  </a:t>
            </a:r>
            <a:r>
              <a:rPr lang="en-US" i="1" dirty="0">
                <a:solidFill>
                  <a:srgbClr val="808080"/>
                </a:solidFill>
              </a:rPr>
              <a:t>-- We make a Person then make an Employee.</a:t>
            </a:r>
            <a:br>
              <a:rPr lang="en-US" i="1" dirty="0">
                <a:solidFill>
                  <a:srgbClr val="808080"/>
                </a:solidFill>
              </a:rPr>
            </a:br>
            <a:r>
              <a:rPr lang="en-US" i="1" dirty="0">
                <a:solidFill>
                  <a:srgbClr val="808080"/>
                </a:solidFill>
              </a:rPr>
              <a:t>      </a:t>
            </a:r>
            <a:r>
              <a:rPr lang="en-US" b="1" dirty="0">
                <a:solidFill>
                  <a:srgbClr val="000080"/>
                </a:solidFill>
              </a:rPr>
              <a:t>INSERT     INTO   </a:t>
            </a:r>
            <a:r>
              <a:rPr lang="en-US" dirty="0"/>
              <a:t>Persons       (</a:t>
            </a:r>
            <a:r>
              <a:rPr lang="en-US" dirty="0" err="1"/>
              <a:t>person_id</a:t>
            </a:r>
            <a:r>
              <a:rPr lang="en-US" dirty="0"/>
              <a:t>, email, </a:t>
            </a:r>
            <a:r>
              <a:rPr lang="en-US" dirty="0" err="1"/>
              <a:t>last_name</a:t>
            </a:r>
            <a:r>
              <a:rPr lang="en-US" dirty="0"/>
              <a:t>, </a:t>
            </a:r>
            <a:r>
              <a:rPr lang="en-US" dirty="0" err="1"/>
              <a:t>first_name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VALUES</a:t>
            </a:r>
            <a:r>
              <a:rPr lang="en-US" dirty="0"/>
              <a:t>(</a:t>
            </a:r>
            <a:r>
              <a:rPr lang="en-US" dirty="0" err="1"/>
              <a:t>p_id</a:t>
            </a:r>
            <a:r>
              <a:rPr lang="en-US" dirty="0"/>
              <a:t>, email, </a:t>
            </a:r>
            <a:r>
              <a:rPr lang="en-US" dirty="0" err="1"/>
              <a:t>last_name</a:t>
            </a:r>
            <a:r>
              <a:rPr lang="en-US" dirty="0"/>
              <a:t>, </a:t>
            </a:r>
            <a:r>
              <a:rPr lang="en-US" dirty="0" err="1"/>
              <a:t>first_name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>      </a:t>
            </a:r>
            <a:r>
              <a:rPr lang="en-US" b="1" dirty="0">
                <a:solidFill>
                  <a:srgbClr val="000080"/>
                </a:solidFill>
              </a:rPr>
              <a:t>INSERT INTO   </a:t>
            </a:r>
            <a:r>
              <a:rPr lang="en-US" dirty="0"/>
              <a:t>Employees  (</a:t>
            </a:r>
            <a:r>
              <a:rPr lang="en-US" dirty="0" err="1"/>
              <a:t>employee_id</a:t>
            </a:r>
            <a:r>
              <a:rPr lang="en-US" dirty="0"/>
              <a:t>, </a:t>
            </a:r>
            <a:r>
              <a:rPr lang="en-US" dirty="0" err="1"/>
              <a:t>person_id</a:t>
            </a:r>
            <a:r>
              <a:rPr lang="en-US" dirty="0"/>
              <a:t>, </a:t>
            </a:r>
            <a:r>
              <a:rPr lang="en-US" dirty="0" err="1"/>
              <a:t>company_id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VALUES</a:t>
            </a:r>
            <a:r>
              <a:rPr lang="en-US" dirty="0"/>
              <a:t>(</a:t>
            </a:r>
            <a:r>
              <a:rPr lang="en-US" dirty="0" err="1"/>
              <a:t>e_id</a:t>
            </a:r>
            <a:r>
              <a:rPr lang="en-US" dirty="0"/>
              <a:t>, </a:t>
            </a:r>
            <a:r>
              <a:rPr lang="en-US" dirty="0" err="1"/>
              <a:t>p_id</a:t>
            </a:r>
            <a:r>
              <a:rPr lang="en-US" dirty="0"/>
              <a:t>, </a:t>
            </a:r>
            <a:r>
              <a:rPr lang="en-US" dirty="0" err="1"/>
              <a:t>company_id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    </a:t>
            </a:r>
            <a:r>
              <a:rPr lang="en-US" i="1" dirty="0">
                <a:solidFill>
                  <a:srgbClr val="808080"/>
                </a:solidFill>
              </a:rPr>
              <a:t>-- If requested, create a manager.</a:t>
            </a:r>
            <a:br>
              <a:rPr lang="en-US" i="1" dirty="0">
                <a:solidFill>
                  <a:srgbClr val="808080"/>
                </a:solidFill>
              </a:rPr>
            </a:br>
            <a:r>
              <a:rPr lang="en-US" i="1" dirty="0">
                <a:solidFill>
                  <a:srgbClr val="808080"/>
                </a:solidFill>
              </a:rPr>
              <a:t>        </a:t>
            </a:r>
            <a:r>
              <a:rPr lang="en-US" b="1" dirty="0">
                <a:solidFill>
                  <a:srgbClr val="000080"/>
                </a:solidFill>
              </a:rPr>
              <a:t>IF </a:t>
            </a:r>
            <a:r>
              <a:rPr lang="en-US" dirty="0"/>
              <a:t>(</a:t>
            </a:r>
            <a:r>
              <a:rPr lang="en-US" dirty="0" err="1"/>
              <a:t>is_manager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THEN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     INSERT INTO    </a:t>
            </a:r>
            <a:r>
              <a:rPr lang="en-US" dirty="0"/>
              <a:t>Managers   </a:t>
            </a:r>
            <a:r>
              <a:rPr lang="en-US" b="1" dirty="0">
                <a:solidFill>
                  <a:srgbClr val="000080"/>
                </a:solidFill>
              </a:rPr>
              <a:t>VALUES</a:t>
            </a:r>
            <a:r>
              <a:rPr lang="en-US" dirty="0"/>
              <a:t>(</a:t>
            </a:r>
            <a:r>
              <a:rPr lang="en-US" dirty="0" err="1"/>
              <a:t>e_id</a:t>
            </a:r>
            <a:r>
              <a:rPr lang="en-US" dirty="0"/>
              <a:t>, </a:t>
            </a:r>
            <a:r>
              <a:rPr lang="en-US" dirty="0" err="1"/>
              <a:t>cost_center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>      </a:t>
            </a:r>
            <a:r>
              <a:rPr lang="en-US" b="1" dirty="0">
                <a:solidFill>
                  <a:srgbClr val="000080"/>
                </a:solidFill>
              </a:rPr>
              <a:t>END IF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   </a:t>
            </a:r>
            <a:r>
              <a:rPr lang="en-US" b="1" dirty="0">
                <a:solidFill>
                  <a:srgbClr val="000080"/>
                </a:solidFill>
              </a:rPr>
              <a:t>END IF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b="1" dirty="0">
                <a:solidFill>
                  <a:srgbClr val="000080"/>
                </a:solidFill>
              </a:rPr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80196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0080"/>
                </a:solidFill>
              </a:rPr>
              <a:t>CREATE 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</a:t>
            </a:r>
            <a:r>
              <a:rPr lang="en-US" dirty="0"/>
              <a:t>ALGORITHM = UNDEFINED 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000080"/>
                </a:solidFill>
              </a:rPr>
              <a:t>DEFINER </a:t>
            </a:r>
            <a:r>
              <a:rPr lang="en-US" dirty="0"/>
              <a:t>= `</a:t>
            </a:r>
            <a:r>
              <a:rPr lang="en-US" dirty="0" err="1"/>
              <a:t>root`@`localhost</a:t>
            </a:r>
            <a:r>
              <a:rPr lang="en-US" dirty="0"/>
              <a:t>` 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000080"/>
                </a:solidFill>
              </a:rPr>
              <a:t>SQL </a:t>
            </a:r>
            <a:r>
              <a:rPr lang="en-US" dirty="0"/>
              <a:t>SECURITY </a:t>
            </a:r>
            <a:r>
              <a:rPr lang="en-US" b="1" dirty="0">
                <a:solidFill>
                  <a:srgbClr val="000080"/>
                </a:solidFill>
              </a:rPr>
              <a:t>DEFINER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VIEW </a:t>
            </a:r>
            <a:r>
              <a:rPr lang="en-US" dirty="0"/>
              <a:t>`midterm-orders`.`</a:t>
            </a:r>
            <a:r>
              <a:rPr lang="en-US" dirty="0" err="1"/>
              <a:t>employeesall</a:t>
            </a:r>
            <a:r>
              <a:rPr lang="en-US" dirty="0"/>
              <a:t>` </a:t>
            </a:r>
            <a:r>
              <a:rPr lang="en-US" b="1" dirty="0">
                <a:solidFill>
                  <a:srgbClr val="000080"/>
                </a:solidFill>
              </a:rPr>
              <a:t>AS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SELECT 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    </a:t>
            </a:r>
            <a:r>
              <a:rPr lang="en-US" dirty="0"/>
              <a:t>`midterm-orders`.`persons`.`</a:t>
            </a:r>
            <a:r>
              <a:rPr lang="en-US" dirty="0" err="1"/>
              <a:t>person_id</a:t>
            </a:r>
            <a:r>
              <a:rPr lang="en-US" dirty="0"/>
              <a:t>` </a:t>
            </a:r>
            <a:r>
              <a:rPr lang="en-US" b="1" dirty="0">
                <a:solidFill>
                  <a:srgbClr val="000080"/>
                </a:solidFill>
              </a:rPr>
              <a:t>AS </a:t>
            </a:r>
            <a:r>
              <a:rPr lang="en-US" dirty="0"/>
              <a:t>`</a:t>
            </a:r>
            <a:r>
              <a:rPr lang="en-US" dirty="0" err="1"/>
              <a:t>person_id</a:t>
            </a:r>
            <a:r>
              <a:rPr lang="en-US" dirty="0"/>
              <a:t>`,</a:t>
            </a:r>
            <a:br>
              <a:rPr lang="en-US" dirty="0"/>
            </a:br>
            <a:r>
              <a:rPr lang="en-US" dirty="0"/>
              <a:t>        `midterm-</a:t>
            </a:r>
            <a:r>
              <a:rPr lang="en-US" dirty="0" err="1"/>
              <a:t>orders`.`persons`.`email</a:t>
            </a:r>
            <a:r>
              <a:rPr lang="en-US" dirty="0"/>
              <a:t>` </a:t>
            </a:r>
            <a:r>
              <a:rPr lang="en-US" b="1" dirty="0">
                <a:solidFill>
                  <a:srgbClr val="000080"/>
                </a:solidFill>
              </a:rPr>
              <a:t>AS </a:t>
            </a:r>
            <a:r>
              <a:rPr lang="en-US" dirty="0"/>
              <a:t>`email`,</a:t>
            </a:r>
            <a:br>
              <a:rPr lang="en-US" dirty="0"/>
            </a:br>
            <a:r>
              <a:rPr lang="en-US" dirty="0"/>
              <a:t>        `midterm-orders`.`persons`.`</a:t>
            </a:r>
            <a:r>
              <a:rPr lang="en-US" dirty="0" err="1"/>
              <a:t>last_name</a:t>
            </a:r>
            <a:r>
              <a:rPr lang="en-US" dirty="0"/>
              <a:t>` </a:t>
            </a:r>
            <a:r>
              <a:rPr lang="en-US" b="1" dirty="0">
                <a:solidFill>
                  <a:srgbClr val="000080"/>
                </a:solidFill>
              </a:rPr>
              <a:t>AS </a:t>
            </a:r>
            <a:r>
              <a:rPr lang="en-US" dirty="0"/>
              <a:t>`</a:t>
            </a:r>
            <a:r>
              <a:rPr lang="en-US" dirty="0" err="1"/>
              <a:t>last_name</a:t>
            </a:r>
            <a:r>
              <a:rPr lang="en-US" dirty="0"/>
              <a:t>`,</a:t>
            </a:r>
            <a:br>
              <a:rPr lang="en-US" dirty="0"/>
            </a:br>
            <a:r>
              <a:rPr lang="en-US" dirty="0"/>
              <a:t>        `midterm-orders`.`persons`.`</a:t>
            </a:r>
            <a:r>
              <a:rPr lang="en-US" dirty="0" err="1"/>
              <a:t>first_name</a:t>
            </a:r>
            <a:r>
              <a:rPr lang="en-US" dirty="0"/>
              <a:t>` </a:t>
            </a:r>
            <a:r>
              <a:rPr lang="en-US" b="1" dirty="0">
                <a:solidFill>
                  <a:srgbClr val="000080"/>
                </a:solidFill>
              </a:rPr>
              <a:t>AS </a:t>
            </a:r>
            <a:r>
              <a:rPr lang="en-US" dirty="0"/>
              <a:t>`</a:t>
            </a:r>
            <a:r>
              <a:rPr lang="en-US" dirty="0" err="1"/>
              <a:t>first_name</a:t>
            </a:r>
            <a:r>
              <a:rPr lang="en-US" dirty="0"/>
              <a:t>`,</a:t>
            </a:r>
            <a:br>
              <a:rPr lang="en-US" dirty="0"/>
            </a:br>
            <a:r>
              <a:rPr lang="en-US" dirty="0"/>
              <a:t>        `midterm-orders`.`employees`.`</a:t>
            </a:r>
            <a:r>
              <a:rPr lang="en-US" dirty="0" err="1"/>
              <a:t>employee_id</a:t>
            </a:r>
            <a:r>
              <a:rPr lang="en-US" dirty="0"/>
              <a:t>` </a:t>
            </a:r>
            <a:r>
              <a:rPr lang="en-US" b="1" dirty="0">
                <a:solidFill>
                  <a:srgbClr val="000080"/>
                </a:solidFill>
              </a:rPr>
              <a:t>AS </a:t>
            </a:r>
            <a:r>
              <a:rPr lang="en-US" dirty="0"/>
              <a:t>`</a:t>
            </a:r>
            <a:r>
              <a:rPr lang="en-US" dirty="0" err="1"/>
              <a:t>employee_id</a:t>
            </a:r>
            <a:r>
              <a:rPr lang="en-US" dirty="0"/>
              <a:t>`,</a:t>
            </a:r>
            <a:br>
              <a:rPr lang="en-US" dirty="0"/>
            </a:br>
            <a:r>
              <a:rPr lang="en-US" dirty="0"/>
              <a:t>        `midterm-orders`.`employees`.`</a:t>
            </a:r>
            <a:r>
              <a:rPr lang="en-US" dirty="0" err="1"/>
              <a:t>company_id</a:t>
            </a:r>
            <a:r>
              <a:rPr lang="en-US" dirty="0"/>
              <a:t>` </a:t>
            </a:r>
            <a:r>
              <a:rPr lang="en-US" b="1" dirty="0">
                <a:solidFill>
                  <a:srgbClr val="000080"/>
                </a:solidFill>
              </a:rPr>
              <a:t>AS </a:t>
            </a:r>
            <a:r>
              <a:rPr lang="en-US" dirty="0"/>
              <a:t>`</a:t>
            </a:r>
            <a:r>
              <a:rPr lang="en-US" dirty="0" err="1"/>
              <a:t>company_id</a:t>
            </a:r>
            <a:r>
              <a:rPr lang="en-US" dirty="0"/>
              <a:t>`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000080"/>
                </a:solidFill>
              </a:rPr>
              <a:t>FROM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    </a:t>
            </a:r>
            <a:r>
              <a:rPr lang="en-US" dirty="0"/>
              <a:t>(`midterm-</a:t>
            </a:r>
            <a:r>
              <a:rPr lang="en-US" dirty="0" err="1"/>
              <a:t>orders`.`persons</a:t>
            </a:r>
            <a:r>
              <a:rPr lang="en-US" dirty="0"/>
              <a:t>`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b="1" dirty="0">
                <a:solidFill>
                  <a:srgbClr val="000080"/>
                </a:solidFill>
              </a:rPr>
              <a:t>JOIN </a:t>
            </a:r>
            <a:r>
              <a:rPr lang="en-US" dirty="0"/>
              <a:t>`midterm-</a:t>
            </a:r>
            <a:r>
              <a:rPr lang="en-US" dirty="0" err="1"/>
              <a:t>orders`.`employees</a:t>
            </a:r>
            <a:r>
              <a:rPr lang="en-US" dirty="0"/>
              <a:t>` </a:t>
            </a:r>
            <a:r>
              <a:rPr lang="en-US" b="1" dirty="0">
                <a:solidFill>
                  <a:srgbClr val="000080"/>
                </a:solidFill>
              </a:rPr>
              <a:t>ON </a:t>
            </a:r>
            <a:r>
              <a:rPr lang="en-US" dirty="0"/>
              <a:t>((`midterm-orders`.`employees`.`</a:t>
            </a:r>
            <a:r>
              <a:rPr lang="en-US" dirty="0" err="1"/>
              <a:t>person_id</a:t>
            </a:r>
            <a:r>
              <a:rPr lang="en-US" dirty="0"/>
              <a:t>` = `midterm-orders`.`persons`.`</a:t>
            </a:r>
            <a:r>
              <a:rPr lang="en-US" dirty="0" err="1"/>
              <a:t>person_id</a:t>
            </a:r>
            <a:r>
              <a:rPr lang="en-US" dirty="0"/>
              <a:t>`)))</a:t>
            </a:r>
          </a:p>
        </p:txBody>
      </p:sp>
    </p:spTree>
    <p:extLst>
      <p:ext uri="{BB962C8B-B14F-4D97-AF65-F5344CB8AC3E}">
        <p14:creationId xmlns:p14="http://schemas.microsoft.com/office/powerpoint/2010/main" val="1779433559"/>
      </p:ext>
    </p:extLst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98394"/>
            <a:ext cx="8267140" cy="37168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0080"/>
                </a:solidFill>
              </a:rPr>
              <a:t>CREATE 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</a:t>
            </a:r>
            <a:r>
              <a:rPr lang="en-US" dirty="0"/>
              <a:t>ALGORITHM = UNDEFINED 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000080"/>
                </a:solidFill>
              </a:rPr>
              <a:t>DEFINER </a:t>
            </a:r>
            <a:r>
              <a:rPr lang="en-US" dirty="0"/>
              <a:t>= `</a:t>
            </a:r>
            <a:r>
              <a:rPr lang="en-US" dirty="0" err="1"/>
              <a:t>root`@`localhost</a:t>
            </a:r>
            <a:r>
              <a:rPr lang="en-US" dirty="0"/>
              <a:t>` 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000080"/>
                </a:solidFill>
              </a:rPr>
              <a:t>SQL </a:t>
            </a:r>
            <a:r>
              <a:rPr lang="en-US" dirty="0"/>
              <a:t>SECURITY </a:t>
            </a:r>
            <a:r>
              <a:rPr lang="en-US" b="1" dirty="0">
                <a:solidFill>
                  <a:srgbClr val="000080"/>
                </a:solidFill>
              </a:rPr>
              <a:t>DEFINER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VIEW </a:t>
            </a:r>
            <a:r>
              <a:rPr lang="en-US" dirty="0"/>
              <a:t>`midterm-orders`.`</a:t>
            </a:r>
            <a:r>
              <a:rPr lang="en-US" dirty="0" err="1"/>
              <a:t>managersall</a:t>
            </a:r>
            <a:r>
              <a:rPr lang="en-US" dirty="0"/>
              <a:t>` </a:t>
            </a:r>
            <a:r>
              <a:rPr lang="en-US" b="1" dirty="0">
                <a:solidFill>
                  <a:srgbClr val="000080"/>
                </a:solidFill>
              </a:rPr>
              <a:t>AS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SELECT 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    </a:t>
            </a:r>
            <a:r>
              <a:rPr lang="en-US" dirty="0"/>
              <a:t>`</a:t>
            </a:r>
            <a:r>
              <a:rPr lang="en-US" dirty="0" err="1"/>
              <a:t>employeesall</a:t>
            </a:r>
            <a:r>
              <a:rPr lang="en-US" dirty="0"/>
              <a:t>`.`</a:t>
            </a:r>
            <a:r>
              <a:rPr lang="en-US" dirty="0" err="1"/>
              <a:t>person_id</a:t>
            </a:r>
            <a:r>
              <a:rPr lang="en-US" dirty="0"/>
              <a:t>` </a:t>
            </a:r>
            <a:r>
              <a:rPr lang="en-US" b="1" dirty="0">
                <a:solidFill>
                  <a:srgbClr val="000080"/>
                </a:solidFill>
              </a:rPr>
              <a:t>AS </a:t>
            </a:r>
            <a:r>
              <a:rPr lang="en-US" dirty="0"/>
              <a:t>`</a:t>
            </a:r>
            <a:r>
              <a:rPr lang="en-US" dirty="0" err="1"/>
              <a:t>person_id</a:t>
            </a:r>
            <a:r>
              <a:rPr lang="en-US" dirty="0"/>
              <a:t>`,</a:t>
            </a:r>
            <a:br>
              <a:rPr lang="en-US" dirty="0"/>
            </a:br>
            <a:r>
              <a:rPr lang="en-US" dirty="0"/>
              <a:t>        `</a:t>
            </a:r>
            <a:r>
              <a:rPr lang="en-US" dirty="0" err="1"/>
              <a:t>employeesall</a:t>
            </a:r>
            <a:r>
              <a:rPr lang="en-US" dirty="0"/>
              <a:t>`.`email` </a:t>
            </a:r>
            <a:r>
              <a:rPr lang="en-US" b="1" dirty="0">
                <a:solidFill>
                  <a:srgbClr val="000080"/>
                </a:solidFill>
              </a:rPr>
              <a:t>AS </a:t>
            </a:r>
            <a:r>
              <a:rPr lang="en-US" dirty="0"/>
              <a:t>`email`,</a:t>
            </a:r>
            <a:br>
              <a:rPr lang="en-US" dirty="0"/>
            </a:br>
            <a:r>
              <a:rPr lang="en-US" dirty="0"/>
              <a:t>        `</a:t>
            </a:r>
            <a:r>
              <a:rPr lang="en-US" dirty="0" err="1"/>
              <a:t>employeesall</a:t>
            </a:r>
            <a:r>
              <a:rPr lang="en-US" dirty="0"/>
              <a:t>`.`</a:t>
            </a:r>
            <a:r>
              <a:rPr lang="en-US" dirty="0" err="1"/>
              <a:t>last_name</a:t>
            </a:r>
            <a:r>
              <a:rPr lang="en-US" dirty="0"/>
              <a:t>` </a:t>
            </a:r>
            <a:r>
              <a:rPr lang="en-US" b="1" dirty="0">
                <a:solidFill>
                  <a:srgbClr val="000080"/>
                </a:solidFill>
              </a:rPr>
              <a:t>AS </a:t>
            </a:r>
            <a:r>
              <a:rPr lang="en-US" dirty="0"/>
              <a:t>`</a:t>
            </a:r>
            <a:r>
              <a:rPr lang="en-US" dirty="0" err="1"/>
              <a:t>last_name</a:t>
            </a:r>
            <a:r>
              <a:rPr lang="en-US" dirty="0"/>
              <a:t>`,</a:t>
            </a:r>
            <a:br>
              <a:rPr lang="en-US" dirty="0"/>
            </a:br>
            <a:r>
              <a:rPr lang="en-US" dirty="0"/>
              <a:t>        `</a:t>
            </a:r>
            <a:r>
              <a:rPr lang="en-US" dirty="0" err="1"/>
              <a:t>employeesall</a:t>
            </a:r>
            <a:r>
              <a:rPr lang="en-US" dirty="0"/>
              <a:t>`.`</a:t>
            </a:r>
            <a:r>
              <a:rPr lang="en-US" dirty="0" err="1"/>
              <a:t>first_name</a:t>
            </a:r>
            <a:r>
              <a:rPr lang="en-US" dirty="0"/>
              <a:t>` </a:t>
            </a:r>
            <a:r>
              <a:rPr lang="en-US" b="1" dirty="0">
                <a:solidFill>
                  <a:srgbClr val="000080"/>
                </a:solidFill>
              </a:rPr>
              <a:t>AS </a:t>
            </a:r>
            <a:r>
              <a:rPr lang="en-US" dirty="0"/>
              <a:t>`</a:t>
            </a:r>
            <a:r>
              <a:rPr lang="en-US" dirty="0" err="1"/>
              <a:t>first_name</a:t>
            </a:r>
            <a:r>
              <a:rPr lang="en-US" dirty="0"/>
              <a:t>`,</a:t>
            </a:r>
            <a:br>
              <a:rPr lang="en-US" dirty="0"/>
            </a:br>
            <a:r>
              <a:rPr lang="en-US" dirty="0"/>
              <a:t>        `</a:t>
            </a:r>
            <a:r>
              <a:rPr lang="en-US" dirty="0" err="1"/>
              <a:t>employeesall</a:t>
            </a:r>
            <a:r>
              <a:rPr lang="en-US" dirty="0"/>
              <a:t>`.`</a:t>
            </a:r>
            <a:r>
              <a:rPr lang="en-US" dirty="0" err="1"/>
              <a:t>employee_id</a:t>
            </a:r>
            <a:r>
              <a:rPr lang="en-US" dirty="0"/>
              <a:t>` </a:t>
            </a:r>
            <a:r>
              <a:rPr lang="en-US" b="1" dirty="0">
                <a:solidFill>
                  <a:srgbClr val="000080"/>
                </a:solidFill>
              </a:rPr>
              <a:t>AS </a:t>
            </a:r>
            <a:r>
              <a:rPr lang="en-US" dirty="0"/>
              <a:t>`</a:t>
            </a:r>
            <a:r>
              <a:rPr lang="en-US" dirty="0" err="1"/>
              <a:t>employee_id</a:t>
            </a:r>
            <a:r>
              <a:rPr lang="en-US" dirty="0"/>
              <a:t>`,</a:t>
            </a:r>
            <a:br>
              <a:rPr lang="en-US" dirty="0"/>
            </a:br>
            <a:r>
              <a:rPr lang="en-US" dirty="0"/>
              <a:t>        `</a:t>
            </a:r>
            <a:r>
              <a:rPr lang="en-US" dirty="0" err="1"/>
              <a:t>employeesall</a:t>
            </a:r>
            <a:r>
              <a:rPr lang="en-US" dirty="0"/>
              <a:t>`.`</a:t>
            </a:r>
            <a:r>
              <a:rPr lang="en-US" dirty="0" err="1"/>
              <a:t>company_id</a:t>
            </a:r>
            <a:r>
              <a:rPr lang="en-US" dirty="0"/>
              <a:t>` </a:t>
            </a:r>
            <a:r>
              <a:rPr lang="en-US" b="1" dirty="0">
                <a:solidFill>
                  <a:srgbClr val="000080"/>
                </a:solidFill>
              </a:rPr>
              <a:t>AS </a:t>
            </a:r>
            <a:r>
              <a:rPr lang="en-US" dirty="0"/>
              <a:t>`</a:t>
            </a:r>
            <a:r>
              <a:rPr lang="en-US" dirty="0" err="1"/>
              <a:t>company_id</a:t>
            </a:r>
            <a:r>
              <a:rPr lang="en-US" dirty="0"/>
              <a:t>`,</a:t>
            </a:r>
            <a:br>
              <a:rPr lang="en-US" dirty="0"/>
            </a:br>
            <a:r>
              <a:rPr lang="en-US" dirty="0"/>
              <a:t>        `midterm-orders`.`managers`.`</a:t>
            </a:r>
            <a:r>
              <a:rPr lang="en-US" dirty="0" err="1"/>
              <a:t>cost_center</a:t>
            </a:r>
            <a:r>
              <a:rPr lang="en-US" dirty="0"/>
              <a:t>` </a:t>
            </a:r>
            <a:r>
              <a:rPr lang="en-US" b="1" dirty="0">
                <a:solidFill>
                  <a:srgbClr val="000080"/>
                </a:solidFill>
              </a:rPr>
              <a:t>AS </a:t>
            </a:r>
            <a:r>
              <a:rPr lang="en-US" dirty="0"/>
              <a:t>`</a:t>
            </a:r>
            <a:r>
              <a:rPr lang="en-US" dirty="0" err="1"/>
              <a:t>cost_center</a:t>
            </a:r>
            <a:r>
              <a:rPr lang="en-US" dirty="0"/>
              <a:t>`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000080"/>
                </a:solidFill>
              </a:rPr>
              <a:t>FROM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    </a:t>
            </a:r>
            <a:r>
              <a:rPr lang="en-US" dirty="0"/>
              <a:t>(`midterm-orders`.`</a:t>
            </a:r>
            <a:r>
              <a:rPr lang="en-US" dirty="0" err="1"/>
              <a:t>employeesall</a:t>
            </a:r>
            <a:r>
              <a:rPr lang="en-US" dirty="0"/>
              <a:t>`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b="1" dirty="0">
                <a:solidFill>
                  <a:srgbClr val="000080"/>
                </a:solidFill>
              </a:rPr>
              <a:t>JOIN </a:t>
            </a:r>
            <a:r>
              <a:rPr lang="en-US" dirty="0"/>
              <a:t>`midterm-</a:t>
            </a:r>
            <a:r>
              <a:rPr lang="en-US" dirty="0" err="1"/>
              <a:t>orders`.`managers</a:t>
            </a:r>
            <a:r>
              <a:rPr lang="en-US" dirty="0"/>
              <a:t>` </a:t>
            </a:r>
            <a:r>
              <a:rPr lang="en-US" b="1" dirty="0">
                <a:solidFill>
                  <a:srgbClr val="000080"/>
                </a:solidFill>
              </a:rPr>
              <a:t>ON </a:t>
            </a:r>
            <a:r>
              <a:rPr lang="en-US" dirty="0"/>
              <a:t>((`midterm-orders`.`managers`.`</a:t>
            </a:r>
            <a:r>
              <a:rPr lang="en-US" dirty="0" err="1"/>
              <a:t>employee_id</a:t>
            </a:r>
            <a:r>
              <a:rPr lang="en-US" dirty="0"/>
              <a:t>` = `</a:t>
            </a:r>
            <a:r>
              <a:rPr lang="en-US" dirty="0" err="1"/>
              <a:t>employeesall</a:t>
            </a:r>
            <a:r>
              <a:rPr lang="en-US" dirty="0"/>
              <a:t>`.`</a:t>
            </a:r>
            <a:r>
              <a:rPr lang="en-US" dirty="0" err="1"/>
              <a:t>employee_id</a:t>
            </a:r>
            <a:r>
              <a:rPr lang="en-US" dirty="0"/>
              <a:t>`)))</a:t>
            </a:r>
          </a:p>
        </p:txBody>
      </p:sp>
    </p:spTree>
    <p:extLst>
      <p:ext uri="{BB962C8B-B14F-4D97-AF65-F5344CB8AC3E}">
        <p14:creationId xmlns:p14="http://schemas.microsoft.com/office/powerpoint/2010/main" val="1356510458"/>
      </p:ext>
    </p:extLst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5 </a:t>
            </a:r>
            <a:r>
              <a:rPr lang="mr-IN" dirty="0" smtClean="0"/>
              <a:t>–</a:t>
            </a:r>
            <a:r>
              <a:rPr lang="en-US" dirty="0" smtClean="0"/>
              <a:t> (II) Order Management </a:t>
            </a:r>
            <a:r>
              <a:rPr lang="en-US" dirty="0" err="1" smtClean="0"/>
              <a:t>Datamodel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04" y="702503"/>
            <a:ext cx="5826648" cy="41222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46134" y="4220403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800" dirty="0" smtClean="0">
                <a:solidFill>
                  <a:srgbClr val="FF0000"/>
                </a:solidFill>
                <a:latin typeface="+mn-lt"/>
              </a:rPr>
              <a:t>What I was looking for </a:t>
            </a:r>
            <a:r>
              <a:rPr lang="mr-IN" sz="2800" dirty="0" smtClean="0">
                <a:solidFill>
                  <a:srgbClr val="FF0000"/>
                </a:solidFill>
                <a:latin typeface="+mn-lt"/>
              </a:rPr>
              <a:t>…</a:t>
            </a:r>
            <a:endParaRPr lang="en-US" sz="2800" dirty="0" err="1" smtClean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39228" y="3987800"/>
            <a:ext cx="1402105" cy="70273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228600" y="3801533"/>
            <a:ext cx="52493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28600" y="2336800"/>
            <a:ext cx="0" cy="14562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28600" y="2336800"/>
            <a:ext cx="52493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684867" y="2404533"/>
            <a:ext cx="104986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734733" y="1634067"/>
            <a:ext cx="0" cy="762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734733" y="1634067"/>
            <a:ext cx="2286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920067" y="1634067"/>
            <a:ext cx="880533" cy="2963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812995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5 </a:t>
            </a:r>
            <a:r>
              <a:rPr lang="mr-IN" dirty="0" smtClean="0"/>
              <a:t>–</a:t>
            </a:r>
            <a:r>
              <a:rPr lang="en-US" dirty="0" smtClean="0"/>
              <a:t> Order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19667"/>
            <a:ext cx="8267140" cy="3795577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solidFill>
                  <a:srgbClr val="000080"/>
                </a:solidFill>
              </a:rPr>
              <a:t>CREATE TABLE </a:t>
            </a:r>
            <a:r>
              <a:rPr lang="en-US" dirty="0"/>
              <a:t>`Addresses` (</a:t>
            </a:r>
            <a:br>
              <a:rPr lang="en-US" dirty="0"/>
            </a:br>
            <a:r>
              <a:rPr lang="en-US" dirty="0"/>
              <a:t>  `</a:t>
            </a:r>
            <a:r>
              <a:rPr lang="en-US" dirty="0" err="1"/>
              <a:t>address_id</a:t>
            </a:r>
            <a:r>
              <a:rPr lang="en-US" dirty="0"/>
              <a:t>` </a:t>
            </a:r>
            <a:r>
              <a:rPr lang="en-US" b="1" i="1" dirty="0">
                <a:solidFill>
                  <a:srgbClr val="660E7A"/>
                </a:solidFill>
              </a:rPr>
              <a:t>varchar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16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NOT NULL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`</a:t>
            </a:r>
            <a:r>
              <a:rPr lang="en-US" dirty="0" err="1"/>
              <a:t>street_no</a:t>
            </a:r>
            <a:r>
              <a:rPr lang="en-US" dirty="0"/>
              <a:t>` </a:t>
            </a:r>
            <a:r>
              <a:rPr lang="en-US" b="1" i="1" dirty="0">
                <a:solidFill>
                  <a:srgbClr val="660E7A"/>
                </a:solidFill>
              </a:rPr>
              <a:t>varchar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8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NOT NULL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`street_name_1` </a:t>
            </a:r>
            <a:r>
              <a:rPr lang="en-US" b="1" i="1" dirty="0">
                <a:solidFill>
                  <a:srgbClr val="660E7A"/>
                </a:solidFill>
              </a:rPr>
              <a:t>varchar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45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NOT NULL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`street_name_2` </a:t>
            </a:r>
            <a:r>
              <a:rPr lang="en-US" b="1" i="1" dirty="0">
                <a:solidFill>
                  <a:srgbClr val="660E7A"/>
                </a:solidFill>
              </a:rPr>
              <a:t>varchar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45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DEFAULT NULL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`city` </a:t>
            </a:r>
            <a:r>
              <a:rPr lang="en-US" b="1" i="1" dirty="0">
                <a:solidFill>
                  <a:srgbClr val="660E7A"/>
                </a:solidFill>
              </a:rPr>
              <a:t>varchar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45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NOT NULL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`</a:t>
            </a:r>
            <a:r>
              <a:rPr lang="en-US" dirty="0" err="1"/>
              <a:t>postal_code</a:t>
            </a:r>
            <a:r>
              <a:rPr lang="en-US" dirty="0"/>
              <a:t>` </a:t>
            </a:r>
            <a:r>
              <a:rPr lang="en-US" b="1" i="1" dirty="0">
                <a:solidFill>
                  <a:srgbClr val="660E7A"/>
                </a:solidFill>
              </a:rPr>
              <a:t>varchar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45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NOT NULL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`</a:t>
            </a:r>
            <a:r>
              <a:rPr lang="en-US" dirty="0" err="1"/>
              <a:t>region_code</a:t>
            </a:r>
            <a:r>
              <a:rPr lang="en-US" dirty="0"/>
              <a:t>` </a:t>
            </a:r>
            <a:r>
              <a:rPr lang="en-US" b="1" i="1" dirty="0">
                <a:solidFill>
                  <a:srgbClr val="660E7A"/>
                </a:solidFill>
              </a:rPr>
              <a:t>varchar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8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DEFAULT NULL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`</a:t>
            </a:r>
            <a:r>
              <a:rPr lang="en-US" dirty="0" err="1"/>
              <a:t>country_code</a:t>
            </a:r>
            <a:r>
              <a:rPr lang="en-US" dirty="0"/>
              <a:t>` </a:t>
            </a:r>
            <a:r>
              <a:rPr lang="en-US" b="1" i="1" dirty="0">
                <a:solidFill>
                  <a:srgbClr val="660E7A"/>
                </a:solidFill>
              </a:rPr>
              <a:t>varchar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2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NOT NULL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PRIMARY KEY (`</a:t>
            </a:r>
            <a:r>
              <a:rPr lang="en-US" dirty="0" err="1"/>
              <a:t>address_id</a:t>
            </a:r>
            <a:r>
              <a:rPr lang="en-US" dirty="0"/>
              <a:t>`),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>
                <a:solidFill>
                  <a:srgbClr val="000080"/>
                </a:solidFill>
              </a:rPr>
              <a:t>UNIQUE </a:t>
            </a:r>
            <a:r>
              <a:rPr lang="en-US" dirty="0"/>
              <a:t>KEY `</a:t>
            </a:r>
            <a:r>
              <a:rPr lang="en-US" dirty="0" err="1"/>
              <a:t>unique_index</a:t>
            </a:r>
            <a:r>
              <a:rPr lang="en-US" dirty="0"/>
              <a:t>` (`street_no`,`street_name_1`,`street_name_2`,`city`,`postal_code`,`country_code`,`region_code`),</a:t>
            </a:r>
            <a:br>
              <a:rPr lang="en-US" dirty="0"/>
            </a:br>
            <a:r>
              <a:rPr lang="en-US" dirty="0"/>
              <a:t>  KEY `</a:t>
            </a:r>
            <a:r>
              <a:rPr lang="en-US" dirty="0" err="1"/>
              <a:t>address_country_fk_idx</a:t>
            </a:r>
            <a:r>
              <a:rPr lang="en-US" dirty="0"/>
              <a:t>` (`</a:t>
            </a:r>
            <a:r>
              <a:rPr lang="en-US" dirty="0" err="1"/>
              <a:t>country_code</a:t>
            </a:r>
            <a:r>
              <a:rPr lang="en-US" dirty="0"/>
              <a:t>`),</a:t>
            </a:r>
            <a:br>
              <a:rPr lang="en-US" dirty="0"/>
            </a:br>
            <a:r>
              <a:rPr lang="en-US" dirty="0"/>
              <a:t>  KEY `</a:t>
            </a:r>
            <a:r>
              <a:rPr lang="en-US" dirty="0" err="1"/>
              <a:t>postal_code_idx</a:t>
            </a:r>
            <a:r>
              <a:rPr lang="en-US" dirty="0"/>
              <a:t>` (`</a:t>
            </a:r>
            <a:r>
              <a:rPr lang="en-US" dirty="0" err="1"/>
              <a:t>postal_code</a:t>
            </a:r>
            <a:r>
              <a:rPr lang="en-US" dirty="0"/>
              <a:t>`),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>
                <a:solidFill>
                  <a:srgbClr val="000080"/>
                </a:solidFill>
              </a:rPr>
              <a:t>CONSTRAINT </a:t>
            </a:r>
            <a:r>
              <a:rPr lang="en-US" dirty="0"/>
              <a:t>`</a:t>
            </a:r>
            <a:r>
              <a:rPr lang="en-US" dirty="0" err="1"/>
              <a:t>address_country_fk</a:t>
            </a:r>
            <a:r>
              <a:rPr lang="en-US" dirty="0"/>
              <a:t>` FOREIGN KEY (`</a:t>
            </a:r>
            <a:r>
              <a:rPr lang="en-US" dirty="0" err="1"/>
              <a:t>country_code</a:t>
            </a:r>
            <a:r>
              <a:rPr lang="en-US" dirty="0"/>
              <a:t>`) REFERENCES `</a:t>
            </a:r>
            <a:r>
              <a:rPr lang="en-US" dirty="0" err="1"/>
              <a:t>Country_Codes</a:t>
            </a:r>
            <a:r>
              <a:rPr lang="en-US" dirty="0"/>
              <a:t>` (`</a:t>
            </a:r>
            <a:r>
              <a:rPr lang="en-US" dirty="0" err="1"/>
              <a:t>country_code</a:t>
            </a:r>
            <a:r>
              <a:rPr lang="en-US" dirty="0"/>
              <a:t>`) </a:t>
            </a:r>
            <a:r>
              <a:rPr lang="en-US" b="1" dirty="0">
                <a:solidFill>
                  <a:srgbClr val="000080"/>
                </a:solidFill>
              </a:rPr>
              <a:t>ON DELETE NO </a:t>
            </a:r>
            <a:r>
              <a:rPr lang="en-US" dirty="0"/>
              <a:t>ACTION </a:t>
            </a:r>
            <a:r>
              <a:rPr lang="en-US" b="1" dirty="0">
                <a:solidFill>
                  <a:srgbClr val="000080"/>
                </a:solidFill>
              </a:rPr>
              <a:t>ON UPDATE NO </a:t>
            </a:r>
            <a:r>
              <a:rPr lang="en-US" dirty="0"/>
              <a:t>ACTION</a:t>
            </a:r>
            <a:br>
              <a:rPr lang="en-US" dirty="0"/>
            </a:br>
            <a:r>
              <a:rPr lang="en-US" dirty="0"/>
              <a:t>) ENGINE=</a:t>
            </a:r>
            <a:r>
              <a:rPr lang="en-US" dirty="0" err="1"/>
              <a:t>InnoDB</a:t>
            </a:r>
            <a:r>
              <a:rPr lang="en-US" dirty="0"/>
              <a:t> </a:t>
            </a:r>
            <a:r>
              <a:rPr lang="en-US" b="1" dirty="0">
                <a:solidFill>
                  <a:srgbClr val="000080"/>
                </a:solidFill>
              </a:rPr>
              <a:t>DEFAULT </a:t>
            </a:r>
            <a:r>
              <a:rPr lang="en-US" dirty="0"/>
              <a:t>CHARSET=utf8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b="1" dirty="0">
                <a:solidFill>
                  <a:srgbClr val="000080"/>
                </a:solidFill>
              </a:rPr>
              <a:t>CREATE TABLE </a:t>
            </a:r>
            <a:r>
              <a:rPr lang="en-US" dirty="0"/>
              <a:t>`</a:t>
            </a:r>
            <a:r>
              <a:rPr lang="en-US" dirty="0" err="1"/>
              <a:t>Country_Codes</a:t>
            </a:r>
            <a:r>
              <a:rPr lang="en-US" dirty="0"/>
              <a:t>` (</a:t>
            </a:r>
            <a:br>
              <a:rPr lang="en-US" dirty="0"/>
            </a:br>
            <a:r>
              <a:rPr lang="en-US" dirty="0"/>
              <a:t>  `</a:t>
            </a:r>
            <a:r>
              <a:rPr lang="en-US" dirty="0" err="1"/>
              <a:t>country_code</a:t>
            </a:r>
            <a:r>
              <a:rPr lang="en-US" dirty="0"/>
              <a:t>` </a:t>
            </a:r>
            <a:r>
              <a:rPr lang="en-US" b="1" i="1" dirty="0">
                <a:solidFill>
                  <a:srgbClr val="660E7A"/>
                </a:solidFill>
              </a:rPr>
              <a:t>varchar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2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NOT NULL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`</a:t>
            </a:r>
            <a:r>
              <a:rPr lang="en-US" dirty="0" err="1"/>
              <a:t>country_name</a:t>
            </a:r>
            <a:r>
              <a:rPr lang="en-US" dirty="0"/>
              <a:t>` </a:t>
            </a:r>
            <a:r>
              <a:rPr lang="en-US" b="1" i="1" dirty="0">
                <a:solidFill>
                  <a:srgbClr val="660E7A"/>
                </a:solidFill>
              </a:rPr>
              <a:t>varchar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45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NOT NULL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PRIMARY KEY (`</a:t>
            </a:r>
            <a:r>
              <a:rPr lang="en-US" dirty="0" err="1"/>
              <a:t>country_code</a:t>
            </a:r>
            <a:r>
              <a:rPr lang="en-US" dirty="0"/>
              <a:t>`)</a:t>
            </a:r>
            <a:br>
              <a:rPr lang="en-US" dirty="0"/>
            </a:br>
            <a:r>
              <a:rPr lang="en-US" dirty="0"/>
              <a:t>) ENGINE=</a:t>
            </a:r>
            <a:r>
              <a:rPr lang="en-US" dirty="0" err="1"/>
              <a:t>InnoDB</a:t>
            </a:r>
            <a:r>
              <a:rPr lang="en-US" dirty="0"/>
              <a:t> </a:t>
            </a:r>
            <a:r>
              <a:rPr lang="en-US" b="1" dirty="0">
                <a:solidFill>
                  <a:srgbClr val="000080"/>
                </a:solidFill>
              </a:rPr>
              <a:t>DEFAULT </a:t>
            </a:r>
            <a:r>
              <a:rPr lang="en-US" dirty="0"/>
              <a:t>CHARSET=utf8</a:t>
            </a:r>
          </a:p>
        </p:txBody>
      </p:sp>
    </p:spTree>
    <p:extLst>
      <p:ext uri="{BB962C8B-B14F-4D97-AF65-F5344CB8AC3E}">
        <p14:creationId xmlns:p14="http://schemas.microsoft.com/office/powerpoint/2010/main" val="175718553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5 </a:t>
            </a:r>
            <a:r>
              <a:rPr lang="mr-IN" dirty="0" smtClean="0"/>
              <a:t>–</a:t>
            </a:r>
            <a:r>
              <a:rPr lang="en-US" dirty="0" smtClean="0"/>
              <a:t> Order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19667"/>
            <a:ext cx="8267140" cy="3795577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solidFill>
                  <a:srgbClr val="000080"/>
                </a:solidFill>
              </a:rPr>
              <a:t>CREATE TABLE </a:t>
            </a:r>
            <a:r>
              <a:rPr lang="en-US" dirty="0"/>
              <a:t>`Addresses` (</a:t>
            </a:r>
            <a:br>
              <a:rPr lang="en-US" dirty="0"/>
            </a:br>
            <a:r>
              <a:rPr lang="en-US" dirty="0"/>
              <a:t>  `</a:t>
            </a:r>
            <a:r>
              <a:rPr lang="en-US" dirty="0" err="1"/>
              <a:t>address_id</a:t>
            </a:r>
            <a:r>
              <a:rPr lang="en-US" dirty="0"/>
              <a:t>` </a:t>
            </a:r>
            <a:r>
              <a:rPr lang="en-US" b="1" i="1" dirty="0">
                <a:solidFill>
                  <a:srgbClr val="660E7A"/>
                </a:solidFill>
              </a:rPr>
              <a:t>varchar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16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NOT NULL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`</a:t>
            </a:r>
            <a:r>
              <a:rPr lang="en-US" dirty="0" err="1"/>
              <a:t>street_no</a:t>
            </a:r>
            <a:r>
              <a:rPr lang="en-US" dirty="0"/>
              <a:t>` </a:t>
            </a:r>
            <a:r>
              <a:rPr lang="en-US" b="1" i="1" dirty="0">
                <a:solidFill>
                  <a:srgbClr val="660E7A"/>
                </a:solidFill>
              </a:rPr>
              <a:t>varchar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8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NOT NULL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`street_name_1` </a:t>
            </a:r>
            <a:r>
              <a:rPr lang="en-US" b="1" i="1" dirty="0">
                <a:solidFill>
                  <a:srgbClr val="660E7A"/>
                </a:solidFill>
              </a:rPr>
              <a:t>varchar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45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NOT NULL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`street_name_2` </a:t>
            </a:r>
            <a:r>
              <a:rPr lang="en-US" b="1" i="1" dirty="0">
                <a:solidFill>
                  <a:srgbClr val="660E7A"/>
                </a:solidFill>
              </a:rPr>
              <a:t>varchar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45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DEFAULT NULL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`city` </a:t>
            </a:r>
            <a:r>
              <a:rPr lang="en-US" b="1" i="1" dirty="0">
                <a:solidFill>
                  <a:srgbClr val="660E7A"/>
                </a:solidFill>
              </a:rPr>
              <a:t>varchar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45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NOT NULL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`</a:t>
            </a:r>
            <a:r>
              <a:rPr lang="en-US" dirty="0" err="1"/>
              <a:t>postal_code</a:t>
            </a:r>
            <a:r>
              <a:rPr lang="en-US" dirty="0"/>
              <a:t>` </a:t>
            </a:r>
            <a:r>
              <a:rPr lang="en-US" b="1" i="1" dirty="0">
                <a:solidFill>
                  <a:srgbClr val="660E7A"/>
                </a:solidFill>
              </a:rPr>
              <a:t>varchar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45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NOT NULL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`</a:t>
            </a:r>
            <a:r>
              <a:rPr lang="en-US" dirty="0" err="1"/>
              <a:t>region_code</a:t>
            </a:r>
            <a:r>
              <a:rPr lang="en-US" dirty="0"/>
              <a:t>` </a:t>
            </a:r>
            <a:r>
              <a:rPr lang="en-US" b="1" i="1" dirty="0">
                <a:solidFill>
                  <a:srgbClr val="660E7A"/>
                </a:solidFill>
              </a:rPr>
              <a:t>varchar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8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DEFAULT NULL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`</a:t>
            </a:r>
            <a:r>
              <a:rPr lang="en-US" dirty="0" err="1"/>
              <a:t>country_code</a:t>
            </a:r>
            <a:r>
              <a:rPr lang="en-US" dirty="0"/>
              <a:t>` </a:t>
            </a:r>
            <a:r>
              <a:rPr lang="en-US" b="1" i="1" dirty="0">
                <a:solidFill>
                  <a:srgbClr val="660E7A"/>
                </a:solidFill>
              </a:rPr>
              <a:t>varchar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2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NOT NULL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PRIMARY KEY (`</a:t>
            </a:r>
            <a:r>
              <a:rPr lang="en-US" dirty="0" err="1"/>
              <a:t>address_id</a:t>
            </a:r>
            <a:r>
              <a:rPr lang="en-US" dirty="0"/>
              <a:t>`),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>
                <a:solidFill>
                  <a:srgbClr val="000080"/>
                </a:solidFill>
              </a:rPr>
              <a:t>UNIQUE </a:t>
            </a:r>
            <a:r>
              <a:rPr lang="en-US" dirty="0"/>
              <a:t>KEY `</a:t>
            </a:r>
            <a:r>
              <a:rPr lang="en-US" dirty="0" err="1"/>
              <a:t>unique_index</a:t>
            </a:r>
            <a:r>
              <a:rPr lang="en-US" dirty="0"/>
              <a:t>` (`street_no`,`street_name_1`,`street_name_2`,`city`,`postal_code`,`country_code`,`region_code`),</a:t>
            </a:r>
            <a:br>
              <a:rPr lang="en-US" dirty="0"/>
            </a:br>
            <a:r>
              <a:rPr lang="en-US" dirty="0"/>
              <a:t>  KEY `</a:t>
            </a:r>
            <a:r>
              <a:rPr lang="en-US" dirty="0" err="1"/>
              <a:t>address_country_fk_idx</a:t>
            </a:r>
            <a:r>
              <a:rPr lang="en-US" dirty="0"/>
              <a:t>` (`</a:t>
            </a:r>
            <a:r>
              <a:rPr lang="en-US" dirty="0" err="1"/>
              <a:t>country_code</a:t>
            </a:r>
            <a:r>
              <a:rPr lang="en-US" dirty="0"/>
              <a:t>`),</a:t>
            </a:r>
            <a:br>
              <a:rPr lang="en-US" dirty="0"/>
            </a:br>
            <a:r>
              <a:rPr lang="en-US" dirty="0"/>
              <a:t>  KEY `</a:t>
            </a:r>
            <a:r>
              <a:rPr lang="en-US" dirty="0" err="1"/>
              <a:t>postal_code_idx</a:t>
            </a:r>
            <a:r>
              <a:rPr lang="en-US" dirty="0"/>
              <a:t>` (`</a:t>
            </a:r>
            <a:r>
              <a:rPr lang="en-US" dirty="0" err="1"/>
              <a:t>postal_code</a:t>
            </a:r>
            <a:r>
              <a:rPr lang="en-US" dirty="0"/>
              <a:t>`),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>
                <a:solidFill>
                  <a:srgbClr val="000080"/>
                </a:solidFill>
              </a:rPr>
              <a:t>CONSTRAINT </a:t>
            </a:r>
            <a:r>
              <a:rPr lang="en-US" dirty="0"/>
              <a:t>`</a:t>
            </a:r>
            <a:r>
              <a:rPr lang="en-US" dirty="0" err="1"/>
              <a:t>address_country_fk</a:t>
            </a:r>
            <a:r>
              <a:rPr lang="en-US" dirty="0"/>
              <a:t>` FOREIGN KEY (`</a:t>
            </a:r>
            <a:r>
              <a:rPr lang="en-US" dirty="0" err="1"/>
              <a:t>country_code</a:t>
            </a:r>
            <a:r>
              <a:rPr lang="en-US" dirty="0"/>
              <a:t>`) REFERENCES `</a:t>
            </a:r>
            <a:r>
              <a:rPr lang="en-US" dirty="0" err="1"/>
              <a:t>Country_Codes</a:t>
            </a:r>
            <a:r>
              <a:rPr lang="en-US" dirty="0"/>
              <a:t>` (`</a:t>
            </a:r>
            <a:r>
              <a:rPr lang="en-US" dirty="0" err="1"/>
              <a:t>country_code</a:t>
            </a:r>
            <a:r>
              <a:rPr lang="en-US" dirty="0"/>
              <a:t>`) </a:t>
            </a:r>
            <a:r>
              <a:rPr lang="en-US" b="1" dirty="0">
                <a:solidFill>
                  <a:srgbClr val="000080"/>
                </a:solidFill>
              </a:rPr>
              <a:t>ON DELETE NO </a:t>
            </a:r>
            <a:r>
              <a:rPr lang="en-US" dirty="0"/>
              <a:t>ACTION </a:t>
            </a:r>
            <a:r>
              <a:rPr lang="en-US" b="1" dirty="0">
                <a:solidFill>
                  <a:srgbClr val="000080"/>
                </a:solidFill>
              </a:rPr>
              <a:t>ON UPDATE NO </a:t>
            </a:r>
            <a:r>
              <a:rPr lang="en-US" dirty="0"/>
              <a:t>ACTION</a:t>
            </a:r>
            <a:br>
              <a:rPr lang="en-US" dirty="0"/>
            </a:br>
            <a:r>
              <a:rPr lang="en-US" dirty="0"/>
              <a:t>) ENGINE=</a:t>
            </a:r>
            <a:r>
              <a:rPr lang="en-US" dirty="0" err="1"/>
              <a:t>InnoDB</a:t>
            </a:r>
            <a:r>
              <a:rPr lang="en-US" dirty="0"/>
              <a:t> </a:t>
            </a:r>
            <a:r>
              <a:rPr lang="en-US" b="1" dirty="0">
                <a:solidFill>
                  <a:srgbClr val="000080"/>
                </a:solidFill>
              </a:rPr>
              <a:t>DEFAULT </a:t>
            </a:r>
            <a:r>
              <a:rPr lang="en-US" dirty="0"/>
              <a:t>CHARSET=utf8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b="1" dirty="0">
                <a:solidFill>
                  <a:srgbClr val="000080"/>
                </a:solidFill>
              </a:rPr>
              <a:t>CREATE TABLE </a:t>
            </a:r>
            <a:r>
              <a:rPr lang="en-US" dirty="0"/>
              <a:t>`</a:t>
            </a:r>
            <a:r>
              <a:rPr lang="en-US" dirty="0" err="1"/>
              <a:t>Country_Codes</a:t>
            </a:r>
            <a:r>
              <a:rPr lang="en-US" dirty="0"/>
              <a:t>` (</a:t>
            </a:r>
            <a:br>
              <a:rPr lang="en-US" dirty="0"/>
            </a:br>
            <a:r>
              <a:rPr lang="en-US" dirty="0"/>
              <a:t>  `</a:t>
            </a:r>
            <a:r>
              <a:rPr lang="en-US" dirty="0" err="1"/>
              <a:t>country_code</a:t>
            </a:r>
            <a:r>
              <a:rPr lang="en-US" dirty="0"/>
              <a:t>` </a:t>
            </a:r>
            <a:r>
              <a:rPr lang="en-US" b="1" i="1" dirty="0">
                <a:solidFill>
                  <a:srgbClr val="660E7A"/>
                </a:solidFill>
              </a:rPr>
              <a:t>varchar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2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NOT NULL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`</a:t>
            </a:r>
            <a:r>
              <a:rPr lang="en-US" dirty="0" err="1"/>
              <a:t>country_name</a:t>
            </a:r>
            <a:r>
              <a:rPr lang="en-US" dirty="0"/>
              <a:t>` </a:t>
            </a:r>
            <a:r>
              <a:rPr lang="en-US" b="1" i="1" dirty="0">
                <a:solidFill>
                  <a:srgbClr val="660E7A"/>
                </a:solidFill>
              </a:rPr>
              <a:t>varchar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45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NOT NULL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PRIMARY KEY (`</a:t>
            </a:r>
            <a:r>
              <a:rPr lang="en-US" dirty="0" err="1"/>
              <a:t>country_code</a:t>
            </a:r>
            <a:r>
              <a:rPr lang="en-US" dirty="0"/>
              <a:t>`)</a:t>
            </a:r>
            <a:br>
              <a:rPr lang="en-US" dirty="0"/>
            </a:br>
            <a:r>
              <a:rPr lang="en-US" dirty="0"/>
              <a:t>) ENGINE=</a:t>
            </a:r>
            <a:r>
              <a:rPr lang="en-US" dirty="0" err="1"/>
              <a:t>InnoDB</a:t>
            </a:r>
            <a:r>
              <a:rPr lang="en-US" dirty="0"/>
              <a:t> </a:t>
            </a:r>
            <a:r>
              <a:rPr lang="en-US" b="1" dirty="0">
                <a:solidFill>
                  <a:srgbClr val="000080"/>
                </a:solidFill>
              </a:rPr>
              <a:t>DEFAULT </a:t>
            </a:r>
            <a:r>
              <a:rPr lang="en-US" dirty="0"/>
              <a:t>CHARSET=utf8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772303" y="279400"/>
            <a:ext cx="7677429" cy="4235843"/>
          </a:xfrm>
          <a:prstGeom prst="round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800" dirty="0" smtClean="0">
                <a:solidFill>
                  <a:schemeClr val="tx2"/>
                </a:solidFill>
                <a:latin typeface="+mn-lt"/>
              </a:rPr>
              <a:t>Factoring out </a:t>
            </a:r>
            <a:r>
              <a:rPr lang="en-US" sz="2800" dirty="0" err="1" smtClean="0">
                <a:solidFill>
                  <a:schemeClr val="tx2"/>
                </a:solidFill>
                <a:latin typeface="+mn-lt"/>
              </a:rPr>
              <a:t>country_name</a:t>
            </a:r>
            <a:r>
              <a:rPr lang="en-US" sz="2800" dirty="0" smtClean="0">
                <a:solidFill>
                  <a:schemeClr val="tx2"/>
                </a:solidFill>
                <a:latin typeface="+mn-lt"/>
              </a:rPr>
              <a:t> into</a:t>
            </a:r>
            <a:br>
              <a:rPr lang="en-US" sz="2800" dirty="0" smtClean="0">
                <a:solidFill>
                  <a:schemeClr val="tx2"/>
                </a:solidFill>
                <a:latin typeface="+mn-lt"/>
              </a:rPr>
            </a:br>
            <a:r>
              <a:rPr lang="en-US" sz="2800" dirty="0" err="1" smtClean="0">
                <a:solidFill>
                  <a:schemeClr val="tx2"/>
                </a:solidFill>
                <a:latin typeface="+mn-lt"/>
              </a:rPr>
              <a:t>country_code</a:t>
            </a:r>
            <a:r>
              <a:rPr lang="en-US" sz="2800" dirty="0" smtClean="0">
                <a:solidFill>
                  <a:schemeClr val="tx2"/>
                </a:solidFill>
                <a:latin typeface="+mn-lt"/>
              </a:rPr>
              <a:t> table </a:t>
            </a:r>
            <a:r>
              <a:rPr lang="en-US" sz="2800" dirty="0">
                <a:solidFill>
                  <a:schemeClr val="tx2"/>
                </a:solidFill>
                <a:latin typeface="+mn-lt"/>
              </a:rPr>
              <a:t>w</a:t>
            </a:r>
            <a:r>
              <a:rPr lang="en-US" sz="2800" dirty="0" smtClean="0">
                <a:solidFill>
                  <a:schemeClr val="tx2"/>
                </a:solidFill>
                <a:latin typeface="+mn-lt"/>
              </a:rPr>
              <a:t>as optional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800" dirty="0" smtClean="0">
                <a:solidFill>
                  <a:schemeClr val="tx2"/>
                </a:solidFill>
                <a:latin typeface="+mn-lt"/>
              </a:rPr>
              <a:t>But typically how this would work because it </a:t>
            </a:r>
            <a:r>
              <a:rPr lang="en-US" sz="2800" dirty="0">
                <a:solidFill>
                  <a:schemeClr val="tx2"/>
                </a:solidFill>
                <a:latin typeface="+mn-lt"/>
              </a:rPr>
              <a:t>k</a:t>
            </a:r>
            <a:r>
              <a:rPr lang="en-US" sz="2800" dirty="0" smtClean="0">
                <a:solidFill>
                  <a:schemeClr val="tx2"/>
                </a:solidFill>
                <a:latin typeface="+mn-lt"/>
              </a:rPr>
              <a:t>eeps data consistent by preventing people from entering different values for same fact.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800" dirty="0" smtClean="0">
                <a:solidFill>
                  <a:schemeClr val="tx2"/>
                </a:solidFill>
                <a:latin typeface="+mn-lt"/>
              </a:rPr>
              <a:t>“UK”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800" dirty="0" smtClean="0">
                <a:solidFill>
                  <a:schemeClr val="tx2"/>
                </a:solidFill>
                <a:latin typeface="+mn-lt"/>
              </a:rPr>
              <a:t>“Great Britain”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800" dirty="0" smtClean="0">
                <a:solidFill>
                  <a:schemeClr val="tx2"/>
                </a:solidFill>
                <a:latin typeface="+mn-lt"/>
              </a:rPr>
              <a:t>“England”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mr-IN" sz="2800" dirty="0" smtClean="0">
                <a:solidFill>
                  <a:schemeClr val="tx2"/>
                </a:solidFill>
                <a:latin typeface="+mn-lt"/>
              </a:rPr>
              <a:t>…</a:t>
            </a:r>
            <a:r>
              <a:rPr lang="en-US" sz="2800" dirty="0" smtClean="0">
                <a:solidFill>
                  <a:schemeClr val="tx2"/>
                </a:solidFill>
                <a:latin typeface="+mn-lt"/>
              </a:rPr>
              <a:t> </a:t>
            </a:r>
            <a:r>
              <a:rPr lang="mr-IN" sz="2800" dirty="0" smtClean="0">
                <a:solidFill>
                  <a:schemeClr val="tx2"/>
                </a:solidFill>
                <a:latin typeface="+mn-lt"/>
              </a:rPr>
              <a:t>…</a:t>
            </a:r>
            <a:endParaRPr lang="en-US" sz="28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63261444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Midterm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707958"/>
      </p:ext>
    </p:extLst>
  </p:cSld>
  <p:clrMapOvr>
    <a:masterClrMapping/>
  </p:clrMapOvr>
  <p:transition spd="med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</a:t>
            </a:r>
            <a:r>
              <a:rPr lang="mr-IN" dirty="0" smtClean="0"/>
              <a:t>–</a:t>
            </a:r>
            <a:r>
              <a:rPr lang="en-US" dirty="0" smtClean="0"/>
              <a:t> Country Constraint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“An </a:t>
            </a:r>
            <a:r>
              <a:rPr lang="en-US" dirty="0"/>
              <a:t>administrator or similar role must have the ability to define a set of constraints (rules) specifying which products can be purchased  in which countries</a:t>
            </a:r>
            <a:r>
              <a:rPr lang="en-US" dirty="0" smtClean="0"/>
              <a:t>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 schema, constraints and triggers should prevent adding a line item to an Order if the purchasing customer is in a country where the product is disallowed</a:t>
            </a:r>
            <a:r>
              <a:rPr lang="en-US" dirty="0" smtClean="0"/>
              <a:t>.”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What does a rule look like?</a:t>
            </a:r>
          </a:p>
          <a:p>
            <a:pPr marL="0" indent="0">
              <a:buNone/>
            </a:pPr>
            <a:r>
              <a:rPr lang="en-US" dirty="0" err="1" smtClean="0"/>
              <a:t>CanPurchase</a:t>
            </a:r>
            <a:r>
              <a:rPr lang="en-US" dirty="0" smtClean="0"/>
              <a:t>(</a:t>
            </a:r>
            <a:r>
              <a:rPr lang="en-US" dirty="0" err="1" smtClean="0"/>
              <a:t>country_code</a:t>
            </a:r>
            <a:r>
              <a:rPr lang="en-US" dirty="0" smtClean="0"/>
              <a:t>, </a:t>
            </a:r>
            <a:r>
              <a:rPr lang="en-US" dirty="0" err="1" smtClean="0"/>
              <a:t>product_id</a:t>
            </a:r>
            <a:r>
              <a:rPr lang="en-US" dirty="0" smtClean="0"/>
              <a:t>) = TRUE or FALSE.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594995"/>
      </p:ext>
    </p:extLst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the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668867"/>
            <a:ext cx="8267140" cy="3970866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solidFill>
                  <a:srgbClr val="000080"/>
                </a:solidFill>
              </a:rPr>
              <a:t>CREATE TABLE </a:t>
            </a:r>
            <a:r>
              <a:rPr lang="en-US" dirty="0"/>
              <a:t>`</a:t>
            </a:r>
            <a:r>
              <a:rPr lang="en-US" dirty="0" err="1"/>
              <a:t>Product_Allowed_Rules</a:t>
            </a:r>
            <a:r>
              <a:rPr lang="en-US" dirty="0"/>
              <a:t>` (</a:t>
            </a:r>
            <a:br>
              <a:rPr lang="en-US" dirty="0"/>
            </a:br>
            <a:r>
              <a:rPr lang="en-US" dirty="0"/>
              <a:t>  `</a:t>
            </a:r>
            <a:r>
              <a:rPr lang="en-US" dirty="0" err="1"/>
              <a:t>product_id</a:t>
            </a:r>
            <a:r>
              <a:rPr lang="en-US" dirty="0"/>
              <a:t>` </a:t>
            </a:r>
            <a:r>
              <a:rPr lang="en-US" b="1" i="1" dirty="0">
                <a:solidFill>
                  <a:srgbClr val="660E7A"/>
                </a:solidFill>
              </a:rPr>
              <a:t>varchar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8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NOT NULL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`</a:t>
            </a:r>
            <a:r>
              <a:rPr lang="en-US" dirty="0" err="1"/>
              <a:t>country_code</a:t>
            </a:r>
            <a:r>
              <a:rPr lang="en-US" dirty="0"/>
              <a:t>` </a:t>
            </a:r>
            <a:r>
              <a:rPr lang="en-US" b="1" i="1" dirty="0">
                <a:solidFill>
                  <a:srgbClr val="660E7A"/>
                </a:solidFill>
              </a:rPr>
              <a:t>varchar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2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NOT NULL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>
                <a:solidFill>
                  <a:srgbClr val="000080"/>
                </a:solidFill>
              </a:rPr>
              <a:t>UNIQUE </a:t>
            </a:r>
            <a:r>
              <a:rPr lang="en-US" dirty="0"/>
              <a:t>KEY `</a:t>
            </a:r>
            <a:r>
              <a:rPr lang="en-US" dirty="0" err="1"/>
              <a:t>unique_entry</a:t>
            </a:r>
            <a:r>
              <a:rPr lang="en-US" dirty="0"/>
              <a:t>` (`product_id`,`</a:t>
            </a:r>
            <a:r>
              <a:rPr lang="en-US" dirty="0" err="1"/>
              <a:t>country_code</a:t>
            </a:r>
            <a:r>
              <a:rPr lang="en-US" dirty="0"/>
              <a:t>`),</a:t>
            </a:r>
            <a:br>
              <a:rPr lang="en-US" dirty="0"/>
            </a:br>
            <a:r>
              <a:rPr lang="en-US" dirty="0"/>
              <a:t>  KEY `</a:t>
            </a:r>
            <a:r>
              <a:rPr lang="en-US" dirty="0" err="1"/>
              <a:t>rule_country_fk_idx</a:t>
            </a:r>
            <a:r>
              <a:rPr lang="en-US" dirty="0"/>
              <a:t>` (`</a:t>
            </a:r>
            <a:r>
              <a:rPr lang="en-US" dirty="0" err="1"/>
              <a:t>country_code</a:t>
            </a:r>
            <a:r>
              <a:rPr lang="en-US" dirty="0"/>
              <a:t>`),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>
                <a:solidFill>
                  <a:srgbClr val="000080"/>
                </a:solidFill>
              </a:rPr>
              <a:t>CONSTRAINT </a:t>
            </a:r>
            <a:r>
              <a:rPr lang="en-US" dirty="0"/>
              <a:t>`</a:t>
            </a:r>
            <a:r>
              <a:rPr lang="en-US" dirty="0" err="1"/>
              <a:t>rule_country_fk</a:t>
            </a:r>
            <a:r>
              <a:rPr lang="en-US" dirty="0"/>
              <a:t>` FOREIGN KEY (`</a:t>
            </a:r>
            <a:r>
              <a:rPr lang="en-US" dirty="0" err="1"/>
              <a:t>country_code</a:t>
            </a:r>
            <a:r>
              <a:rPr lang="en-US" dirty="0"/>
              <a:t>`) REFERENCES `</a:t>
            </a:r>
            <a:r>
              <a:rPr lang="en-US" dirty="0" err="1"/>
              <a:t>Country_Codes</a:t>
            </a:r>
            <a:r>
              <a:rPr lang="en-US" dirty="0"/>
              <a:t>` (`</a:t>
            </a:r>
            <a:r>
              <a:rPr lang="en-US" dirty="0" err="1"/>
              <a:t>country_code</a:t>
            </a:r>
            <a:r>
              <a:rPr lang="en-US" dirty="0"/>
              <a:t>`) </a:t>
            </a:r>
            <a:r>
              <a:rPr lang="en-US" b="1" dirty="0">
                <a:solidFill>
                  <a:srgbClr val="000080"/>
                </a:solidFill>
              </a:rPr>
              <a:t>ON DELETE NO </a:t>
            </a:r>
            <a:r>
              <a:rPr lang="en-US" b="1" dirty="0" smtClean="0">
                <a:solidFill>
                  <a:srgbClr val="000080"/>
                </a:solidFill>
              </a:rPr>
              <a:t>	</a:t>
            </a:r>
            <a:r>
              <a:rPr lang="en-US" dirty="0" smtClean="0"/>
              <a:t>ACTION </a:t>
            </a:r>
            <a:r>
              <a:rPr lang="en-US" b="1" dirty="0">
                <a:solidFill>
                  <a:srgbClr val="000080"/>
                </a:solidFill>
              </a:rPr>
              <a:t>ON UPDATE NO </a:t>
            </a:r>
            <a:r>
              <a:rPr lang="en-US" dirty="0"/>
              <a:t>ACTION,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>
                <a:solidFill>
                  <a:srgbClr val="000080"/>
                </a:solidFill>
              </a:rPr>
              <a:t>CONSTRAINT </a:t>
            </a:r>
            <a:r>
              <a:rPr lang="en-US" dirty="0"/>
              <a:t>`</a:t>
            </a:r>
            <a:r>
              <a:rPr lang="en-US" dirty="0" err="1"/>
              <a:t>rule_product_fk</a:t>
            </a:r>
            <a:r>
              <a:rPr lang="en-US" dirty="0"/>
              <a:t>` FOREIGN KEY (`</a:t>
            </a:r>
            <a:r>
              <a:rPr lang="en-US" dirty="0" err="1"/>
              <a:t>product_id</a:t>
            </a:r>
            <a:r>
              <a:rPr lang="en-US" dirty="0"/>
              <a:t>`) REFERENCES `Products` (`</a:t>
            </a:r>
            <a:r>
              <a:rPr lang="en-US" dirty="0" err="1"/>
              <a:t>product_id</a:t>
            </a:r>
            <a:r>
              <a:rPr lang="en-US" dirty="0"/>
              <a:t>`) </a:t>
            </a:r>
            <a:r>
              <a:rPr lang="en-US" b="1" dirty="0">
                <a:solidFill>
                  <a:srgbClr val="000080"/>
                </a:solidFill>
              </a:rPr>
              <a:t>ON DELETE NO </a:t>
            </a:r>
            <a:r>
              <a:rPr lang="en-US" dirty="0"/>
              <a:t>ACTION </a:t>
            </a:r>
            <a:r>
              <a:rPr lang="en-US" b="1" dirty="0">
                <a:solidFill>
                  <a:srgbClr val="000080"/>
                </a:solidFill>
              </a:rPr>
              <a:t>ON </a:t>
            </a:r>
            <a:r>
              <a:rPr lang="en-US" b="1" dirty="0" smtClean="0">
                <a:solidFill>
                  <a:srgbClr val="000080"/>
                </a:solidFill>
              </a:rPr>
              <a:t>	UPDATE </a:t>
            </a:r>
            <a:r>
              <a:rPr lang="en-US" b="1" dirty="0">
                <a:solidFill>
                  <a:srgbClr val="000080"/>
                </a:solidFill>
              </a:rPr>
              <a:t>NO </a:t>
            </a:r>
            <a:r>
              <a:rPr lang="en-US" dirty="0"/>
              <a:t>ACTION</a:t>
            </a:r>
            <a:br>
              <a:rPr lang="en-US" dirty="0"/>
            </a:br>
            <a:r>
              <a:rPr lang="en-US" dirty="0"/>
              <a:t>) ENGINE=</a:t>
            </a:r>
            <a:r>
              <a:rPr lang="en-US" dirty="0" err="1"/>
              <a:t>InnoDB</a:t>
            </a:r>
            <a:r>
              <a:rPr lang="en-US" dirty="0"/>
              <a:t> </a:t>
            </a:r>
            <a:r>
              <a:rPr lang="en-US" b="1" dirty="0">
                <a:solidFill>
                  <a:srgbClr val="000080"/>
                </a:solidFill>
              </a:rPr>
              <a:t>DEFAULT </a:t>
            </a:r>
            <a:r>
              <a:rPr lang="en-US" dirty="0" smtClean="0"/>
              <a:t>CHARSET=utf8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solidFill>
                  <a:srgbClr val="000080"/>
                </a:solidFill>
              </a:rPr>
              <a:t>CREATE DEFINER</a:t>
            </a:r>
            <a:r>
              <a:rPr lang="en-US" dirty="0"/>
              <a:t>=`</a:t>
            </a:r>
            <a:r>
              <a:rPr lang="en-US" dirty="0" err="1"/>
              <a:t>root`@`localhost</a:t>
            </a:r>
            <a:r>
              <a:rPr lang="en-US" dirty="0"/>
              <a:t>` </a:t>
            </a:r>
            <a:r>
              <a:rPr lang="en-US" b="1" dirty="0" smtClean="0">
                <a:solidFill>
                  <a:srgbClr val="000080"/>
                </a:solidFill>
              </a:rPr>
              <a:t>FUNCTION</a:t>
            </a:r>
            <a:br>
              <a:rPr lang="en-US" b="1" dirty="0" smtClean="0">
                <a:solidFill>
                  <a:srgbClr val="000080"/>
                </a:solidFill>
              </a:rPr>
            </a:br>
            <a:r>
              <a:rPr lang="en-US" b="1" dirty="0" smtClean="0">
                <a:solidFill>
                  <a:srgbClr val="000080"/>
                </a:solidFill>
              </a:rPr>
              <a:t>	</a:t>
            </a:r>
            <a:r>
              <a:rPr lang="en-US" dirty="0" smtClean="0"/>
              <a:t>`</a:t>
            </a:r>
            <a:r>
              <a:rPr lang="en-US" dirty="0" err="1" smtClean="0"/>
              <a:t>product_allowed</a:t>
            </a:r>
            <a:r>
              <a:rPr lang="en-US" dirty="0"/>
              <a:t>`(</a:t>
            </a:r>
            <a:r>
              <a:rPr lang="en-US" dirty="0" err="1"/>
              <a:t>c_code</a:t>
            </a:r>
            <a:r>
              <a:rPr lang="en-US" dirty="0"/>
              <a:t> </a:t>
            </a:r>
            <a:r>
              <a:rPr lang="en-US" b="1" i="1" dirty="0">
                <a:solidFill>
                  <a:srgbClr val="660E7A"/>
                </a:solidFill>
              </a:rPr>
              <a:t>CHAR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2</a:t>
            </a:r>
            <a:r>
              <a:rPr lang="en-US" dirty="0"/>
              <a:t>), </a:t>
            </a:r>
            <a:r>
              <a:rPr lang="en-US" dirty="0" err="1"/>
              <a:t>p_id</a:t>
            </a:r>
            <a:r>
              <a:rPr lang="en-US" dirty="0"/>
              <a:t> </a:t>
            </a:r>
            <a:r>
              <a:rPr lang="en-US" b="1" i="1" dirty="0">
                <a:solidFill>
                  <a:srgbClr val="660E7A"/>
                </a:solidFill>
              </a:rPr>
              <a:t>VARCHAR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8</a:t>
            </a:r>
            <a:r>
              <a:rPr lang="en-US" dirty="0"/>
              <a:t>)) RETURNS </a:t>
            </a:r>
            <a:r>
              <a:rPr lang="en-US" dirty="0" err="1"/>
              <a:t>tinyint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1</a:t>
            </a:r>
            <a:r>
              <a:rPr lang="en-US" dirty="0"/>
              <a:t>)</a:t>
            </a:r>
            <a:br>
              <a:rPr lang="en-US" dirty="0"/>
            </a:br>
            <a:r>
              <a:rPr lang="en-US" b="1" dirty="0">
                <a:solidFill>
                  <a:srgbClr val="000080"/>
                </a:solidFill>
              </a:rPr>
              <a:t>BEGIN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/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DECLARE       </a:t>
            </a:r>
            <a:r>
              <a:rPr lang="en-US" dirty="0"/>
              <a:t>answer    </a:t>
            </a:r>
            <a:r>
              <a:rPr lang="en-US" b="1" i="1" dirty="0">
                <a:solidFill>
                  <a:srgbClr val="660E7A"/>
                </a:solidFill>
              </a:rPr>
              <a:t>BOOLEAN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000080"/>
                </a:solidFill>
              </a:rPr>
              <a:t>SET    </a:t>
            </a:r>
            <a:r>
              <a:rPr lang="en-US" dirty="0"/>
              <a:t>answer =  </a:t>
            </a:r>
            <a:r>
              <a:rPr lang="en-US" b="1" dirty="0">
                <a:solidFill>
                  <a:srgbClr val="000080"/>
                </a:solidFill>
              </a:rPr>
              <a:t>EXISTS </a:t>
            </a:r>
            <a:r>
              <a:rPr lang="en-US" dirty="0"/>
              <a:t>(</a:t>
            </a:r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dirty="0"/>
              <a:t>*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 err="1" smtClean="0"/>
              <a:t>Product_Allowed_Rules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b="1" dirty="0" smtClean="0">
                <a:solidFill>
                  <a:srgbClr val="000080"/>
                </a:solidFill>
              </a:rPr>
              <a:t>WHERE </a:t>
            </a:r>
            <a:r>
              <a:rPr lang="en-US" dirty="0" err="1"/>
              <a:t>product_id</a:t>
            </a:r>
            <a:r>
              <a:rPr lang="en-US" dirty="0"/>
              <a:t>=</a:t>
            </a:r>
            <a:r>
              <a:rPr lang="en-US" dirty="0" err="1"/>
              <a:t>p_id</a:t>
            </a:r>
            <a:r>
              <a:rPr lang="en-US" dirty="0"/>
              <a:t> </a:t>
            </a:r>
            <a:r>
              <a:rPr lang="en-US" b="1" dirty="0">
                <a:solidFill>
                  <a:srgbClr val="000080"/>
                </a:solidFill>
              </a:rPr>
              <a:t>AND </a:t>
            </a:r>
            <a:r>
              <a:rPr lang="en-US" dirty="0" err="1"/>
              <a:t>country_code</a:t>
            </a:r>
            <a:r>
              <a:rPr lang="en-US" dirty="0"/>
              <a:t>=</a:t>
            </a:r>
            <a:r>
              <a:rPr lang="en-US" dirty="0" err="1"/>
              <a:t>c_code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000080"/>
                </a:solidFill>
              </a:rPr>
              <a:t>RETURN </a:t>
            </a:r>
            <a:r>
              <a:rPr lang="en-US" dirty="0"/>
              <a:t>answer;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b="1" dirty="0">
                <a:solidFill>
                  <a:srgbClr val="000080"/>
                </a:solidFill>
              </a:rPr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053168"/>
      </p:ext>
    </p:extLst>
  </p:cSld>
  <p:clrMapOvr>
    <a:masterClrMapping/>
  </p:clrMapOvr>
  <p:transition spd="med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the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668867"/>
            <a:ext cx="8267140" cy="3970866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solidFill>
                  <a:srgbClr val="000080"/>
                </a:solidFill>
              </a:rPr>
              <a:t>CREATE TABLE </a:t>
            </a:r>
            <a:r>
              <a:rPr lang="en-US" dirty="0"/>
              <a:t>`</a:t>
            </a:r>
            <a:r>
              <a:rPr lang="en-US" dirty="0" err="1"/>
              <a:t>Country_Codes</a:t>
            </a:r>
            <a:r>
              <a:rPr lang="en-US" dirty="0"/>
              <a:t>` (</a:t>
            </a:r>
            <a:br>
              <a:rPr lang="en-US" dirty="0"/>
            </a:br>
            <a:r>
              <a:rPr lang="en-US" dirty="0"/>
              <a:t>  `</a:t>
            </a:r>
            <a:r>
              <a:rPr lang="en-US" dirty="0" err="1"/>
              <a:t>country_code</a:t>
            </a:r>
            <a:r>
              <a:rPr lang="en-US" dirty="0"/>
              <a:t>` </a:t>
            </a:r>
            <a:r>
              <a:rPr lang="en-US" b="1" i="1" dirty="0">
                <a:solidFill>
                  <a:srgbClr val="660E7A"/>
                </a:solidFill>
              </a:rPr>
              <a:t>varchar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2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NOT NULL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`</a:t>
            </a:r>
            <a:r>
              <a:rPr lang="en-US" dirty="0" err="1"/>
              <a:t>country_name</a:t>
            </a:r>
            <a:r>
              <a:rPr lang="en-US" dirty="0"/>
              <a:t>` </a:t>
            </a:r>
            <a:r>
              <a:rPr lang="en-US" b="1" i="1" dirty="0">
                <a:solidFill>
                  <a:srgbClr val="660E7A"/>
                </a:solidFill>
              </a:rPr>
              <a:t>varchar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45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NOT NULL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PRIMARY KEY (`</a:t>
            </a:r>
            <a:r>
              <a:rPr lang="en-US" dirty="0" err="1"/>
              <a:t>country_code</a:t>
            </a:r>
            <a:r>
              <a:rPr lang="en-US" dirty="0"/>
              <a:t>`)</a:t>
            </a:r>
            <a:br>
              <a:rPr lang="en-US" dirty="0"/>
            </a:br>
            <a:r>
              <a:rPr lang="en-US" dirty="0"/>
              <a:t>) </a:t>
            </a:r>
            <a:r>
              <a:rPr lang="en-US" dirty="0" smtClean="0"/>
              <a:t>ENGINE=</a:t>
            </a:r>
            <a:r>
              <a:rPr lang="en-US" dirty="0" err="1" smtClean="0"/>
              <a:t>InnoDB</a:t>
            </a:r>
            <a:r>
              <a:rPr lang="en-US" dirty="0" smtClean="0"/>
              <a:t> </a:t>
            </a:r>
            <a:r>
              <a:rPr lang="en-US" b="1" dirty="0">
                <a:solidFill>
                  <a:srgbClr val="000080"/>
                </a:solidFill>
              </a:rPr>
              <a:t>DEFAULT </a:t>
            </a:r>
            <a:r>
              <a:rPr lang="en-US" dirty="0" smtClean="0"/>
              <a:t>CHARSET=utf8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solidFill>
                  <a:srgbClr val="000080"/>
                </a:solidFill>
              </a:rPr>
              <a:t>CREATE DEFINER</a:t>
            </a:r>
            <a:r>
              <a:rPr lang="en-US" dirty="0"/>
              <a:t>=`</a:t>
            </a:r>
            <a:r>
              <a:rPr lang="en-US" dirty="0" err="1"/>
              <a:t>root`@`localhost</a:t>
            </a:r>
            <a:r>
              <a:rPr lang="en-US" dirty="0"/>
              <a:t>` </a:t>
            </a:r>
            <a:r>
              <a:rPr lang="en-US" b="1" dirty="0" smtClean="0">
                <a:solidFill>
                  <a:srgbClr val="000080"/>
                </a:solidFill>
              </a:rPr>
              <a:t>FUNCTION</a:t>
            </a:r>
            <a:br>
              <a:rPr lang="en-US" b="1" dirty="0" smtClean="0">
                <a:solidFill>
                  <a:srgbClr val="000080"/>
                </a:solidFill>
              </a:rPr>
            </a:br>
            <a:r>
              <a:rPr lang="en-US" b="1" dirty="0" smtClean="0">
                <a:solidFill>
                  <a:srgbClr val="000080"/>
                </a:solidFill>
              </a:rPr>
              <a:t>	</a:t>
            </a:r>
            <a:r>
              <a:rPr lang="en-US" dirty="0" smtClean="0"/>
              <a:t>`</a:t>
            </a:r>
            <a:r>
              <a:rPr lang="en-US" dirty="0" err="1" smtClean="0"/>
              <a:t>product_allowed</a:t>
            </a:r>
            <a:r>
              <a:rPr lang="en-US" dirty="0"/>
              <a:t>`(</a:t>
            </a:r>
            <a:r>
              <a:rPr lang="en-US" dirty="0" err="1"/>
              <a:t>c_code</a:t>
            </a:r>
            <a:r>
              <a:rPr lang="en-US" dirty="0"/>
              <a:t> </a:t>
            </a:r>
            <a:r>
              <a:rPr lang="en-US" b="1" i="1" dirty="0">
                <a:solidFill>
                  <a:srgbClr val="660E7A"/>
                </a:solidFill>
              </a:rPr>
              <a:t>CHAR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2</a:t>
            </a:r>
            <a:r>
              <a:rPr lang="en-US" dirty="0"/>
              <a:t>), </a:t>
            </a:r>
            <a:r>
              <a:rPr lang="en-US" dirty="0" err="1"/>
              <a:t>p_id</a:t>
            </a:r>
            <a:r>
              <a:rPr lang="en-US" dirty="0"/>
              <a:t> </a:t>
            </a:r>
            <a:r>
              <a:rPr lang="en-US" b="1" i="1" dirty="0">
                <a:solidFill>
                  <a:srgbClr val="660E7A"/>
                </a:solidFill>
              </a:rPr>
              <a:t>VARCHAR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8</a:t>
            </a:r>
            <a:r>
              <a:rPr lang="en-US" dirty="0"/>
              <a:t>)) RETURNS </a:t>
            </a:r>
            <a:r>
              <a:rPr lang="en-US" dirty="0" err="1"/>
              <a:t>tinyint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1</a:t>
            </a:r>
            <a:r>
              <a:rPr lang="en-US" dirty="0"/>
              <a:t>)</a:t>
            </a:r>
            <a:br>
              <a:rPr lang="en-US" dirty="0"/>
            </a:br>
            <a:r>
              <a:rPr lang="en-US" b="1" dirty="0">
                <a:solidFill>
                  <a:srgbClr val="000080"/>
                </a:solidFill>
              </a:rPr>
              <a:t>BEGIN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/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DECLARE       </a:t>
            </a:r>
            <a:r>
              <a:rPr lang="en-US" dirty="0"/>
              <a:t>answer    </a:t>
            </a:r>
            <a:r>
              <a:rPr lang="en-US" b="1" i="1" dirty="0">
                <a:solidFill>
                  <a:srgbClr val="660E7A"/>
                </a:solidFill>
              </a:rPr>
              <a:t>BOOLEAN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000080"/>
                </a:solidFill>
              </a:rPr>
              <a:t>SET    </a:t>
            </a:r>
            <a:r>
              <a:rPr lang="en-US" dirty="0"/>
              <a:t>answer =  </a:t>
            </a:r>
            <a:r>
              <a:rPr lang="en-US" b="1" dirty="0">
                <a:solidFill>
                  <a:srgbClr val="000080"/>
                </a:solidFill>
              </a:rPr>
              <a:t>EXISTS </a:t>
            </a:r>
            <a:r>
              <a:rPr lang="en-US" dirty="0"/>
              <a:t>(</a:t>
            </a:r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dirty="0"/>
              <a:t>*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 err="1" smtClean="0"/>
              <a:t>Product_Allowed_Rules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b="1" dirty="0" smtClean="0">
                <a:solidFill>
                  <a:srgbClr val="000080"/>
                </a:solidFill>
              </a:rPr>
              <a:t>WHERE </a:t>
            </a:r>
            <a:r>
              <a:rPr lang="en-US" dirty="0" err="1"/>
              <a:t>product_id</a:t>
            </a:r>
            <a:r>
              <a:rPr lang="en-US" dirty="0"/>
              <a:t>=</a:t>
            </a:r>
            <a:r>
              <a:rPr lang="en-US" dirty="0" err="1"/>
              <a:t>p_id</a:t>
            </a:r>
            <a:r>
              <a:rPr lang="en-US" dirty="0"/>
              <a:t> </a:t>
            </a:r>
            <a:r>
              <a:rPr lang="en-US" b="1" dirty="0">
                <a:solidFill>
                  <a:srgbClr val="000080"/>
                </a:solidFill>
              </a:rPr>
              <a:t>AND </a:t>
            </a:r>
            <a:r>
              <a:rPr lang="en-US" dirty="0" err="1"/>
              <a:t>country_code</a:t>
            </a:r>
            <a:r>
              <a:rPr lang="en-US" dirty="0"/>
              <a:t>=</a:t>
            </a:r>
            <a:r>
              <a:rPr lang="en-US" dirty="0" err="1"/>
              <a:t>c_code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000080"/>
                </a:solidFill>
              </a:rPr>
              <a:t>RETURN </a:t>
            </a:r>
            <a:r>
              <a:rPr lang="en-US" dirty="0"/>
              <a:t>answer;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b="1" dirty="0">
                <a:solidFill>
                  <a:srgbClr val="000080"/>
                </a:solidFill>
              </a:rPr>
              <a:t>END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57200" y="812801"/>
            <a:ext cx="7772400" cy="3056466"/>
          </a:xfrm>
          <a:prstGeom prst="round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dirty="0" smtClean="0">
                <a:solidFill>
                  <a:schemeClr val="tx2"/>
                </a:solidFill>
                <a:latin typeface="+mn-lt"/>
              </a:rPr>
              <a:t>How does an “administrator” or some change the rules?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dirty="0" smtClean="0">
                <a:solidFill>
                  <a:schemeClr val="tx2"/>
                </a:solidFill>
                <a:latin typeface="+mn-lt"/>
              </a:rPr>
              <a:t>INSERT, DELETE, UPDATE on the rules table.</a:t>
            </a:r>
          </a:p>
        </p:txBody>
      </p:sp>
    </p:spTree>
    <p:extLst>
      <p:ext uri="{BB962C8B-B14F-4D97-AF65-F5344CB8AC3E}">
        <p14:creationId xmlns:p14="http://schemas.microsoft.com/office/powerpoint/2010/main" val="516189021"/>
      </p:ext>
    </p:extLst>
  </p:cSld>
  <p:clrMapOvr>
    <a:masterClrMapping/>
  </p:clrMapOvr>
  <p:transition spd="med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Enforcing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677333"/>
            <a:ext cx="8267140" cy="383791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1900" dirty="0" smtClean="0"/>
              <a:t>“The </a:t>
            </a:r>
            <a:r>
              <a:rPr lang="en-US" sz="1900" dirty="0"/>
              <a:t>schema, constraints and </a:t>
            </a:r>
            <a:r>
              <a:rPr lang="en-US" sz="1900" b="1" u="sng" dirty="0"/>
              <a:t>triggers</a:t>
            </a:r>
            <a:r>
              <a:rPr lang="en-US" sz="1900" dirty="0"/>
              <a:t> should prevent </a:t>
            </a:r>
            <a:r>
              <a:rPr lang="en-US" sz="1900" b="1" u="sng" dirty="0"/>
              <a:t>adding a line item to an Order</a:t>
            </a:r>
            <a:r>
              <a:rPr lang="en-US" sz="1900" dirty="0"/>
              <a:t> if the purchasing customer is in a country where the product is disallowed</a:t>
            </a:r>
            <a:r>
              <a:rPr lang="en-US" sz="1900" dirty="0" smtClean="0"/>
              <a:t>.”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500" b="1" dirty="0">
                <a:solidFill>
                  <a:srgbClr val="000080"/>
                </a:solidFill>
              </a:rPr>
              <a:t>CREATE DEFINER</a:t>
            </a:r>
            <a:r>
              <a:rPr lang="en-US" sz="1500" dirty="0"/>
              <a:t>=`</a:t>
            </a:r>
            <a:r>
              <a:rPr lang="en-US" sz="1500" dirty="0" err="1"/>
              <a:t>root`@`localhost</a:t>
            </a:r>
            <a:r>
              <a:rPr lang="en-US" sz="1500" dirty="0"/>
              <a:t>` </a:t>
            </a:r>
            <a:r>
              <a:rPr lang="en-US" sz="1500" b="1" dirty="0">
                <a:solidFill>
                  <a:srgbClr val="000080"/>
                </a:solidFill>
              </a:rPr>
              <a:t>TRIGGER </a:t>
            </a:r>
            <a:r>
              <a:rPr lang="en-US" sz="1500" dirty="0"/>
              <a:t>`midterm-orders`.`</a:t>
            </a:r>
            <a:r>
              <a:rPr lang="en-US" sz="1500" dirty="0" err="1" smtClean="0"/>
              <a:t>LineItems</a:t>
            </a:r>
            <a:r>
              <a:rPr lang="en-US" sz="1500" dirty="0" smtClean="0"/>
              <a:t/>
            </a:r>
            <a:br>
              <a:rPr lang="en-US" sz="1500" dirty="0" smtClean="0"/>
            </a:br>
            <a:r>
              <a:rPr lang="en-US" sz="1500" dirty="0" smtClean="0"/>
              <a:t>	BEFORE_INSERT</a:t>
            </a:r>
            <a:r>
              <a:rPr lang="en-US" sz="1500" dirty="0"/>
              <a:t>` </a:t>
            </a:r>
            <a:r>
              <a:rPr lang="en-US" sz="1500" b="1" dirty="0">
                <a:solidFill>
                  <a:srgbClr val="000080"/>
                </a:solidFill>
              </a:rPr>
              <a:t>BEFORE INSERT ON </a:t>
            </a:r>
            <a:r>
              <a:rPr lang="en-US" sz="1500" dirty="0"/>
              <a:t>`</a:t>
            </a:r>
            <a:r>
              <a:rPr lang="en-US" sz="1500" dirty="0" err="1"/>
              <a:t>LineItems</a:t>
            </a:r>
            <a:r>
              <a:rPr lang="en-US" sz="1500" dirty="0"/>
              <a:t>` </a:t>
            </a:r>
            <a:r>
              <a:rPr lang="en-US" sz="1500" b="1" dirty="0">
                <a:solidFill>
                  <a:srgbClr val="000080"/>
                </a:solidFill>
              </a:rPr>
              <a:t>FOR EACH ROW</a:t>
            </a:r>
            <a:br>
              <a:rPr lang="en-US" sz="1500" b="1" dirty="0">
                <a:solidFill>
                  <a:srgbClr val="000080"/>
                </a:solidFill>
              </a:rPr>
            </a:br>
            <a:r>
              <a:rPr lang="en-US" sz="1500" b="1" dirty="0">
                <a:solidFill>
                  <a:srgbClr val="000080"/>
                </a:solidFill>
              </a:rPr>
              <a:t>BEGIN</a:t>
            </a:r>
            <a:br>
              <a:rPr lang="en-US" sz="1500" b="1" dirty="0">
                <a:solidFill>
                  <a:srgbClr val="000080"/>
                </a:solidFill>
              </a:rPr>
            </a:br>
            <a:r>
              <a:rPr lang="en-US" sz="1500" b="1" dirty="0">
                <a:solidFill>
                  <a:srgbClr val="000080"/>
                </a:solidFill>
              </a:rPr>
              <a:t/>
            </a:r>
            <a:br>
              <a:rPr lang="en-US" sz="1500" b="1" dirty="0">
                <a:solidFill>
                  <a:srgbClr val="000080"/>
                </a:solidFill>
              </a:rPr>
            </a:br>
            <a:r>
              <a:rPr lang="en-US" sz="1500" b="1" dirty="0">
                <a:solidFill>
                  <a:srgbClr val="000080"/>
                </a:solidFill>
              </a:rPr>
              <a:t>   DECLARE    </a:t>
            </a:r>
            <a:r>
              <a:rPr lang="en-US" sz="1500" dirty="0" err="1"/>
              <a:t>is_ok</a:t>
            </a:r>
            <a:r>
              <a:rPr lang="en-US" sz="1500" dirty="0"/>
              <a:t>     </a:t>
            </a:r>
            <a:r>
              <a:rPr lang="en-US" sz="1500" b="1" i="1" dirty="0">
                <a:solidFill>
                  <a:srgbClr val="660E7A"/>
                </a:solidFill>
              </a:rPr>
              <a:t>BOOLEAN</a:t>
            </a:r>
            <a:r>
              <a:rPr lang="en-US" sz="1500" dirty="0"/>
              <a:t>;</a:t>
            </a:r>
            <a:br>
              <a:rPr lang="en-US" sz="1500" dirty="0"/>
            </a:br>
            <a:r>
              <a:rPr lang="en-US" sz="1500" dirty="0"/>
              <a:t>   </a:t>
            </a:r>
            <a:r>
              <a:rPr lang="en-US" sz="1500" b="1" dirty="0" smtClean="0">
                <a:solidFill>
                  <a:srgbClr val="000080"/>
                </a:solidFill>
              </a:rPr>
              <a:t>DECLARE    </a:t>
            </a:r>
            <a:r>
              <a:rPr lang="en-US" sz="1500" dirty="0" err="1"/>
              <a:t>order_cc</a:t>
            </a:r>
            <a:r>
              <a:rPr lang="en-US" sz="1500" dirty="0"/>
              <a:t>   </a:t>
            </a:r>
            <a:r>
              <a:rPr lang="en-US" sz="1500" b="1" i="1" dirty="0">
                <a:solidFill>
                  <a:srgbClr val="660E7A"/>
                </a:solidFill>
              </a:rPr>
              <a:t>CHAR</a:t>
            </a:r>
            <a:r>
              <a:rPr lang="en-US" sz="1500" dirty="0"/>
              <a:t>(</a:t>
            </a:r>
            <a:r>
              <a:rPr lang="en-US" sz="1500" dirty="0">
                <a:solidFill>
                  <a:srgbClr val="0000FF"/>
                </a:solidFill>
              </a:rPr>
              <a:t>2</a:t>
            </a:r>
            <a:r>
              <a:rPr lang="en-US" sz="1500" dirty="0"/>
              <a:t>);</a:t>
            </a:r>
            <a:br>
              <a:rPr lang="en-US" sz="1500" dirty="0"/>
            </a:br>
            <a:r>
              <a:rPr lang="en-US" sz="1500" dirty="0"/>
              <a:t>    </a:t>
            </a:r>
            <a:br>
              <a:rPr lang="en-US" sz="1500" dirty="0"/>
            </a:br>
            <a:r>
              <a:rPr lang="en-US" sz="1500" dirty="0"/>
              <a:t>    </a:t>
            </a:r>
            <a:r>
              <a:rPr lang="en-US" sz="1500" i="1" dirty="0">
                <a:solidFill>
                  <a:srgbClr val="808080"/>
                </a:solidFill>
              </a:rPr>
              <a:t>-- We need to know the country for the order that contains the </a:t>
            </a:r>
            <a:r>
              <a:rPr lang="en-US" sz="1500" i="1" dirty="0" err="1">
                <a:solidFill>
                  <a:srgbClr val="808080"/>
                </a:solidFill>
              </a:rPr>
              <a:t>line_item</a:t>
            </a:r>
            <a:r>
              <a:rPr lang="en-US" sz="1500" i="1" dirty="0">
                <a:solidFill>
                  <a:srgbClr val="808080"/>
                </a:solidFill>
              </a:rPr>
              <a:t>.</a:t>
            </a:r>
            <a:br>
              <a:rPr lang="en-US" sz="1500" i="1" dirty="0">
                <a:solidFill>
                  <a:srgbClr val="808080"/>
                </a:solidFill>
              </a:rPr>
            </a:br>
            <a:r>
              <a:rPr lang="en-US" sz="1500" i="1" dirty="0">
                <a:solidFill>
                  <a:srgbClr val="808080"/>
                </a:solidFill>
              </a:rPr>
              <a:t>    </a:t>
            </a:r>
            <a:r>
              <a:rPr lang="en-US" sz="1500" b="1" dirty="0">
                <a:solidFill>
                  <a:srgbClr val="000080"/>
                </a:solidFill>
              </a:rPr>
              <a:t>SET </a:t>
            </a:r>
            <a:r>
              <a:rPr lang="en-US" sz="1500" dirty="0" err="1"/>
              <a:t>order_cc</a:t>
            </a:r>
            <a:r>
              <a:rPr lang="en-US" sz="1500" dirty="0"/>
              <a:t>      =  </a:t>
            </a:r>
            <a:r>
              <a:rPr lang="en-US" sz="1500" dirty="0" err="1"/>
              <a:t>get_country_code_for_order</a:t>
            </a:r>
            <a:r>
              <a:rPr lang="en-US" sz="1500" dirty="0"/>
              <a:t>(</a:t>
            </a:r>
            <a:r>
              <a:rPr lang="en-US" sz="1500" b="1" dirty="0" err="1">
                <a:solidFill>
                  <a:srgbClr val="000080"/>
                </a:solidFill>
              </a:rPr>
              <a:t>New</a:t>
            </a:r>
            <a:r>
              <a:rPr lang="en-US" sz="1500" dirty="0" err="1"/>
              <a:t>.order_id</a:t>
            </a:r>
            <a:r>
              <a:rPr lang="en-US" sz="1500" dirty="0"/>
              <a:t>);</a:t>
            </a:r>
            <a:br>
              <a:rPr lang="en-US" sz="1500" dirty="0"/>
            </a:br>
            <a:r>
              <a:rPr lang="en-US" sz="1500" dirty="0"/>
              <a:t>    </a:t>
            </a:r>
            <a:br>
              <a:rPr lang="en-US" sz="1500" dirty="0"/>
            </a:br>
            <a:r>
              <a:rPr lang="en-US" sz="1500" dirty="0"/>
              <a:t>    </a:t>
            </a:r>
            <a:r>
              <a:rPr lang="en-US" sz="1500" i="1" dirty="0">
                <a:solidFill>
                  <a:srgbClr val="808080"/>
                </a:solidFill>
              </a:rPr>
              <a:t>-- Is this OK?</a:t>
            </a:r>
            <a:br>
              <a:rPr lang="en-US" sz="1500" i="1" dirty="0">
                <a:solidFill>
                  <a:srgbClr val="808080"/>
                </a:solidFill>
              </a:rPr>
            </a:br>
            <a:r>
              <a:rPr lang="en-US" sz="1500" i="1" dirty="0">
                <a:solidFill>
                  <a:srgbClr val="808080"/>
                </a:solidFill>
              </a:rPr>
              <a:t>    </a:t>
            </a:r>
            <a:r>
              <a:rPr lang="en-US" sz="1500" b="1" dirty="0">
                <a:solidFill>
                  <a:srgbClr val="000080"/>
                </a:solidFill>
              </a:rPr>
              <a:t>SET </a:t>
            </a:r>
            <a:r>
              <a:rPr lang="en-US" sz="1500" dirty="0" err="1"/>
              <a:t>is_ok</a:t>
            </a:r>
            <a:r>
              <a:rPr lang="en-US" sz="1500" dirty="0"/>
              <a:t>  =  </a:t>
            </a:r>
            <a:r>
              <a:rPr lang="en-US" sz="1500" dirty="0" err="1"/>
              <a:t>product_allowed</a:t>
            </a:r>
            <a:r>
              <a:rPr lang="en-US" sz="1500" dirty="0"/>
              <a:t>(</a:t>
            </a:r>
            <a:r>
              <a:rPr lang="en-US" sz="1500" dirty="0" err="1"/>
              <a:t>order_cc</a:t>
            </a:r>
            <a:r>
              <a:rPr lang="en-US" sz="1500" dirty="0"/>
              <a:t>, </a:t>
            </a:r>
            <a:r>
              <a:rPr lang="en-US" sz="1500" b="1" dirty="0" err="1">
                <a:solidFill>
                  <a:srgbClr val="000080"/>
                </a:solidFill>
              </a:rPr>
              <a:t>New</a:t>
            </a:r>
            <a:r>
              <a:rPr lang="en-US" sz="1500" dirty="0" err="1"/>
              <a:t>.product_id</a:t>
            </a:r>
            <a:r>
              <a:rPr lang="en-US" sz="1500" dirty="0"/>
              <a:t>);</a:t>
            </a:r>
            <a:br>
              <a:rPr lang="en-US" sz="1500" dirty="0"/>
            </a:br>
            <a:r>
              <a:rPr lang="en-US" sz="1500" dirty="0"/>
              <a:t>    </a:t>
            </a:r>
            <a:br>
              <a:rPr lang="en-US" sz="1500" dirty="0"/>
            </a:br>
            <a:r>
              <a:rPr lang="en-US" sz="1500" dirty="0"/>
              <a:t>    </a:t>
            </a:r>
            <a:r>
              <a:rPr lang="en-US" sz="1500" i="1" dirty="0">
                <a:solidFill>
                  <a:srgbClr val="808080"/>
                </a:solidFill>
              </a:rPr>
              <a:t>-- I got bored calling </a:t>
            </a:r>
            <a:r>
              <a:rPr lang="en-US" sz="1500" i="1" dirty="0" err="1">
                <a:solidFill>
                  <a:srgbClr val="808080"/>
                </a:solidFill>
              </a:rPr>
              <a:t>handle_error</a:t>
            </a:r>
            <a:r>
              <a:rPr lang="en-US" sz="1500" i="1" dirty="0">
                <a:solidFill>
                  <a:srgbClr val="808080"/>
                </a:solidFill>
              </a:rPr>
              <a:t/>
            </a:r>
            <a:br>
              <a:rPr lang="en-US" sz="1500" i="1" dirty="0">
                <a:solidFill>
                  <a:srgbClr val="808080"/>
                </a:solidFill>
              </a:rPr>
            </a:br>
            <a:r>
              <a:rPr lang="en-US" sz="1500" i="1" dirty="0">
                <a:solidFill>
                  <a:srgbClr val="808080"/>
                </a:solidFill>
              </a:rPr>
              <a:t>    </a:t>
            </a:r>
            <a:r>
              <a:rPr lang="en-US" sz="1500" b="1" dirty="0">
                <a:solidFill>
                  <a:srgbClr val="000080"/>
                </a:solidFill>
              </a:rPr>
              <a:t>if </a:t>
            </a:r>
            <a:r>
              <a:rPr lang="en-US" sz="1500" dirty="0"/>
              <a:t>(</a:t>
            </a:r>
            <a:r>
              <a:rPr lang="en-US" sz="1500" dirty="0" err="1"/>
              <a:t>is_ok</a:t>
            </a:r>
            <a:r>
              <a:rPr lang="en-US" sz="1500" dirty="0"/>
              <a:t> = </a:t>
            </a:r>
            <a:r>
              <a:rPr lang="en-US" sz="1500" b="1" dirty="0">
                <a:solidFill>
                  <a:srgbClr val="000080"/>
                </a:solidFill>
              </a:rPr>
              <a:t>FALSE</a:t>
            </a:r>
            <a:r>
              <a:rPr lang="en-US" sz="1500" dirty="0"/>
              <a:t>) </a:t>
            </a:r>
            <a:r>
              <a:rPr lang="en-US" sz="1500" b="1" dirty="0">
                <a:solidFill>
                  <a:srgbClr val="000080"/>
                </a:solidFill>
              </a:rPr>
              <a:t>THEN</a:t>
            </a:r>
            <a:br>
              <a:rPr lang="en-US" sz="1500" b="1" dirty="0">
                <a:solidFill>
                  <a:srgbClr val="000080"/>
                </a:solidFill>
              </a:rPr>
            </a:br>
            <a:r>
              <a:rPr lang="en-US" sz="1500" b="1" dirty="0">
                <a:solidFill>
                  <a:srgbClr val="000080"/>
                </a:solidFill>
              </a:rPr>
              <a:t>      </a:t>
            </a:r>
            <a:r>
              <a:rPr lang="en-US" sz="1500" dirty="0"/>
              <a:t>SIGNAL SQLSTATE </a:t>
            </a:r>
            <a:r>
              <a:rPr lang="en-US" sz="1500" b="1" dirty="0">
                <a:solidFill>
                  <a:srgbClr val="008000"/>
                </a:solidFill>
              </a:rPr>
              <a:t>'05006' </a:t>
            </a:r>
            <a:r>
              <a:rPr lang="en-US" sz="1500" b="1" dirty="0">
                <a:solidFill>
                  <a:srgbClr val="000080"/>
                </a:solidFill>
              </a:rPr>
              <a:t>SET </a:t>
            </a:r>
            <a:r>
              <a:rPr lang="en-US" sz="1500" dirty="0" err="1"/>
              <a:t>message_text</a:t>
            </a:r>
            <a:r>
              <a:rPr lang="en-US" sz="1500" dirty="0"/>
              <a:t>="You are violating the law!";</a:t>
            </a:r>
            <a:br>
              <a:rPr lang="en-US" sz="1500" dirty="0"/>
            </a:br>
            <a:r>
              <a:rPr lang="en-US" sz="1500" dirty="0"/>
              <a:t>   </a:t>
            </a:r>
            <a:r>
              <a:rPr lang="en-US" sz="1500" b="1" dirty="0">
                <a:solidFill>
                  <a:srgbClr val="000080"/>
                </a:solidFill>
              </a:rPr>
              <a:t>END IF</a:t>
            </a:r>
            <a:r>
              <a:rPr lang="en-US" sz="1500" dirty="0"/>
              <a:t>;</a:t>
            </a:r>
            <a:br>
              <a:rPr lang="en-US" sz="1500" dirty="0"/>
            </a:br>
            <a:r>
              <a:rPr lang="en-US" sz="1500" dirty="0"/>
              <a:t/>
            </a:r>
            <a:br>
              <a:rPr lang="en-US" sz="1500" dirty="0"/>
            </a:br>
            <a:r>
              <a:rPr lang="en-US" sz="1500" b="1" dirty="0">
                <a:solidFill>
                  <a:srgbClr val="000080"/>
                </a:solidFill>
              </a:rPr>
              <a:t>END</a:t>
            </a:r>
            <a:endParaRPr lang="en-US" sz="1500" dirty="0"/>
          </a:p>
        </p:txBody>
      </p:sp>
      <p:sp>
        <p:nvSpPr>
          <p:cNvPr id="5" name="TextBox 4"/>
          <p:cNvSpPr txBox="1"/>
          <p:nvPr/>
        </p:nvSpPr>
        <p:spPr>
          <a:xfrm>
            <a:off x="7010400" y="2065867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May </a:t>
            </a:r>
            <a:r>
              <a:rPr lang="en-US" sz="2000" smtClean="0">
                <a:latin typeface="+mn-lt"/>
              </a:rPr>
              <a:t>seem tricky, or</a:t>
            </a:r>
            <a:br>
              <a:rPr lang="en-US" sz="2000" smtClean="0">
                <a:latin typeface="+mn-lt"/>
              </a:rPr>
            </a:br>
            <a:r>
              <a:rPr lang="en-US" sz="2000" smtClean="0">
                <a:latin typeface="+mn-lt"/>
              </a:rPr>
              <a:t>a nightmare of a JOIN</a:t>
            </a:r>
            <a:br>
              <a:rPr lang="en-US" sz="2000" smtClean="0">
                <a:latin typeface="+mn-lt"/>
              </a:rPr>
            </a:br>
            <a:r>
              <a:rPr lang="en-US" sz="2000" smtClean="0">
                <a:latin typeface="+mn-lt"/>
              </a:rPr>
              <a:t>but it is not.</a:t>
            </a:r>
            <a:endParaRPr lang="en-US" sz="2000" dirty="0" err="1" smtClean="0">
              <a:latin typeface="+mn-lt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809067" y="2596288"/>
            <a:ext cx="14816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290474"/>
      </p:ext>
    </p:extLst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 Navigation for Single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11199"/>
            <a:ext cx="8267140" cy="3970867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solidFill>
                  <a:srgbClr val="000080"/>
                </a:solidFill>
              </a:rPr>
              <a:t>CREATE DEFINER</a:t>
            </a:r>
            <a:r>
              <a:rPr lang="en-US" dirty="0"/>
              <a:t>=`</a:t>
            </a:r>
            <a:r>
              <a:rPr lang="en-US" dirty="0" err="1"/>
              <a:t>root`@`localhost</a:t>
            </a:r>
            <a:r>
              <a:rPr lang="en-US" dirty="0"/>
              <a:t>` </a:t>
            </a:r>
            <a:r>
              <a:rPr lang="en-US" b="1" dirty="0">
                <a:solidFill>
                  <a:srgbClr val="000080"/>
                </a:solidFill>
              </a:rPr>
              <a:t>FUNCTION </a:t>
            </a:r>
            <a:r>
              <a:rPr lang="en-US" dirty="0"/>
              <a:t>`</a:t>
            </a:r>
            <a:r>
              <a:rPr lang="en-US" dirty="0" err="1"/>
              <a:t>get_country_for_order</a:t>
            </a:r>
            <a:r>
              <a:rPr lang="en-US" dirty="0"/>
              <a:t>`(</a:t>
            </a:r>
            <a:r>
              <a:rPr lang="en-US" dirty="0" err="1"/>
              <a:t>o_id</a:t>
            </a:r>
            <a:r>
              <a:rPr lang="en-US" dirty="0"/>
              <a:t> </a:t>
            </a:r>
            <a:r>
              <a:rPr lang="en-US" b="1" i="1" dirty="0" smtClean="0">
                <a:solidFill>
                  <a:srgbClr val="660E7A"/>
                </a:solidFill>
              </a:rPr>
              <a:t>INT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	RETURNS </a:t>
            </a:r>
            <a:r>
              <a:rPr lang="en-US" b="1" i="1" dirty="0">
                <a:solidFill>
                  <a:srgbClr val="660E7A"/>
                </a:solidFill>
              </a:rPr>
              <a:t>varchar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32</a:t>
            </a:r>
            <a:r>
              <a:rPr lang="en-US" dirty="0"/>
              <a:t>) CHARSET utf8</a:t>
            </a:r>
            <a:br>
              <a:rPr lang="en-US" dirty="0"/>
            </a:br>
            <a:r>
              <a:rPr lang="en-US" b="1" dirty="0">
                <a:solidFill>
                  <a:srgbClr val="000080"/>
                </a:solidFill>
              </a:rPr>
              <a:t>BEGIN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/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/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</a:t>
            </a:r>
            <a:r>
              <a:rPr lang="en-US" b="1" dirty="0" smtClean="0">
                <a:solidFill>
                  <a:srgbClr val="000080"/>
                </a:solidFill>
              </a:rPr>
              <a:t> DECLARE    </a:t>
            </a:r>
            <a:r>
              <a:rPr lang="en-US" dirty="0"/>
              <a:t>answer    </a:t>
            </a:r>
            <a:r>
              <a:rPr lang="en-US" b="1" i="1" dirty="0">
                <a:solidFill>
                  <a:srgbClr val="660E7A"/>
                </a:solidFill>
              </a:rPr>
              <a:t>VARCHAR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32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000080"/>
                </a:solidFill>
              </a:rPr>
              <a:t>DECLARE    </a:t>
            </a:r>
            <a:r>
              <a:rPr lang="en-US" dirty="0" err="1"/>
              <a:t>c_id</a:t>
            </a:r>
            <a:r>
              <a:rPr lang="en-US" dirty="0"/>
              <a:t>            </a:t>
            </a:r>
            <a:r>
              <a:rPr lang="en-US" b="1" i="1" dirty="0">
                <a:solidFill>
                  <a:srgbClr val="660E7A"/>
                </a:solidFill>
              </a:rPr>
              <a:t>VARCHAR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8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000080"/>
                </a:solidFill>
              </a:rPr>
              <a:t>DECLARE    </a:t>
            </a:r>
            <a:r>
              <a:rPr lang="en-US" dirty="0" err="1"/>
              <a:t>a_id</a:t>
            </a:r>
            <a:r>
              <a:rPr lang="en-US" dirty="0"/>
              <a:t>            </a:t>
            </a:r>
            <a:r>
              <a:rPr lang="en-US" b="1" i="1" dirty="0">
                <a:solidFill>
                  <a:srgbClr val="660E7A"/>
                </a:solidFill>
              </a:rPr>
              <a:t>VARCHAR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8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000080"/>
                </a:solidFill>
              </a:rPr>
              <a:t>DECLARE    </a:t>
            </a:r>
            <a:r>
              <a:rPr lang="en-US" dirty="0" err="1"/>
              <a:t>c_code</a:t>
            </a:r>
            <a:r>
              <a:rPr lang="en-US" dirty="0"/>
              <a:t>    </a:t>
            </a:r>
            <a:r>
              <a:rPr lang="en-US" b="1" i="1" dirty="0">
                <a:solidFill>
                  <a:srgbClr val="660E7A"/>
                </a:solidFill>
              </a:rPr>
              <a:t>CHAR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2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000080"/>
                </a:solidFill>
              </a:rPr>
              <a:t>SET       </a:t>
            </a:r>
            <a:r>
              <a:rPr lang="en-US" dirty="0" err="1"/>
              <a:t>c_id</a:t>
            </a:r>
            <a:r>
              <a:rPr lang="en-US" dirty="0"/>
              <a:t>    </a:t>
            </a:r>
            <a:r>
              <a:rPr lang="en-US" dirty="0" smtClean="0"/>
              <a:t>=  </a:t>
            </a:r>
            <a:r>
              <a:rPr lang="en-US" dirty="0"/>
              <a:t>(</a:t>
            </a:r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dirty="0" err="1"/>
              <a:t>company_id</a:t>
            </a:r>
            <a:r>
              <a:rPr lang="en-US" dirty="0"/>
              <a:t>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Orders </a:t>
            </a:r>
            <a:r>
              <a:rPr lang="en-US" b="1" dirty="0">
                <a:solidFill>
                  <a:srgbClr val="000080"/>
                </a:solidFill>
              </a:rPr>
              <a:t>WHERE </a:t>
            </a:r>
            <a:r>
              <a:rPr lang="en-US" dirty="0" err="1"/>
              <a:t>Orders.order_id</a:t>
            </a:r>
            <a:r>
              <a:rPr lang="en-US" dirty="0"/>
              <a:t>=</a:t>
            </a:r>
            <a:r>
              <a:rPr lang="en-US" dirty="0" err="1"/>
              <a:t>o_id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000080"/>
                </a:solidFill>
              </a:rPr>
              <a:t>SET       </a:t>
            </a:r>
            <a:r>
              <a:rPr lang="en-US" dirty="0" err="1"/>
              <a:t>a_id</a:t>
            </a:r>
            <a:r>
              <a:rPr lang="en-US" dirty="0"/>
              <a:t>   </a:t>
            </a:r>
            <a:r>
              <a:rPr lang="en-US" dirty="0" smtClean="0"/>
              <a:t>=  </a:t>
            </a:r>
            <a:r>
              <a:rPr lang="en-US" dirty="0"/>
              <a:t>(</a:t>
            </a:r>
            <a:r>
              <a:rPr lang="en-US" b="1" dirty="0">
                <a:solidFill>
                  <a:srgbClr val="000080"/>
                </a:solidFill>
              </a:rPr>
              <a:t>SELECT    </a:t>
            </a:r>
            <a:r>
              <a:rPr lang="en-US" dirty="0" err="1"/>
              <a:t>addressid</a:t>
            </a:r>
            <a:r>
              <a:rPr lang="en-US" dirty="0"/>
              <a:t>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Companies </a:t>
            </a:r>
            <a:r>
              <a:rPr lang="en-US" b="1" dirty="0">
                <a:solidFill>
                  <a:srgbClr val="000080"/>
                </a:solidFill>
              </a:rPr>
              <a:t>WHERE </a:t>
            </a:r>
            <a:r>
              <a:rPr lang="en-US" dirty="0" err="1" smtClean="0"/>
              <a:t>Companies.company_id</a:t>
            </a:r>
            <a:r>
              <a:rPr lang="en-US" dirty="0" smtClean="0"/>
              <a:t>=</a:t>
            </a:r>
            <a:r>
              <a:rPr lang="en-US" dirty="0" err="1" smtClean="0"/>
              <a:t>c_id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000080"/>
                </a:solidFill>
              </a:rPr>
              <a:t>SET    </a:t>
            </a:r>
            <a:r>
              <a:rPr lang="en-US" dirty="0" err="1"/>
              <a:t>c_code</a:t>
            </a:r>
            <a:r>
              <a:rPr lang="en-US" dirty="0"/>
              <a:t>  </a:t>
            </a:r>
            <a:r>
              <a:rPr lang="en-US" dirty="0" smtClean="0"/>
              <a:t> =  </a:t>
            </a:r>
            <a:r>
              <a:rPr lang="en-US" dirty="0"/>
              <a:t>(</a:t>
            </a:r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dirty="0" err="1"/>
              <a:t>country_code</a:t>
            </a:r>
            <a:r>
              <a:rPr lang="en-US" dirty="0"/>
              <a:t>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Addresses </a:t>
            </a:r>
            <a:r>
              <a:rPr lang="en-US" b="1" dirty="0">
                <a:solidFill>
                  <a:srgbClr val="000080"/>
                </a:solidFill>
              </a:rPr>
              <a:t>WHERE  </a:t>
            </a:r>
            <a:r>
              <a:rPr lang="en-US" dirty="0" err="1" smtClean="0"/>
              <a:t>Addresses.idAddresses</a:t>
            </a:r>
            <a:r>
              <a:rPr lang="en-US" dirty="0" smtClean="0"/>
              <a:t>=</a:t>
            </a:r>
            <a:r>
              <a:rPr lang="en-US" dirty="0" err="1" smtClean="0"/>
              <a:t>a_id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000080"/>
                </a:solidFill>
              </a:rPr>
              <a:t>SET </a:t>
            </a:r>
            <a:r>
              <a:rPr lang="en-US" dirty="0"/>
              <a:t>answer=</a:t>
            </a:r>
            <a:r>
              <a:rPr lang="en-US" dirty="0" err="1"/>
              <a:t>c_code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b="1" dirty="0">
                <a:solidFill>
                  <a:srgbClr val="000080"/>
                </a:solidFill>
              </a:rPr>
              <a:t>RETURN </a:t>
            </a:r>
            <a:r>
              <a:rPr lang="en-US" dirty="0"/>
              <a:t>answer;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b="1" dirty="0">
                <a:solidFill>
                  <a:srgbClr val="000080"/>
                </a:solidFill>
              </a:rPr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764371"/>
      </p:ext>
    </p:extLst>
  </p:cSld>
  <p:clrMapOvr>
    <a:masterClrMapping/>
  </p:clrMapOvr>
  <p:transition spd="med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Database</a:t>
            </a:r>
            <a:br>
              <a:rPr lang="en-US" sz="2400" dirty="0" smtClean="0"/>
            </a:br>
            <a:r>
              <a:rPr lang="en-US" sz="2400" dirty="0" smtClean="0"/>
              <a:t>Management</a:t>
            </a:r>
            <a:br>
              <a:rPr lang="en-US" sz="2400" dirty="0" smtClean="0"/>
            </a:br>
            <a:r>
              <a:rPr lang="en-US" sz="2400" dirty="0" smtClean="0"/>
              <a:t>System</a:t>
            </a:r>
            <a:r>
              <a:rPr lang="en-US" sz="2400" smtClean="0"/>
              <a:t/>
            </a:r>
            <a:br>
              <a:rPr lang="en-US" sz="2400" smtClean="0"/>
            </a:br>
            <a:r>
              <a:rPr lang="en-US" sz="2400" smtClean="0"/>
              <a:t>Implementation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35506984"/>
      </p:ext>
    </p:extLst>
  </p:cSld>
  <p:clrMapOvr>
    <a:masterClrMapping/>
  </p:clrMapOvr>
  <p:transition spd="med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Reminder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840452"/>
      </p:ext>
    </p:extLst>
  </p:cSld>
  <p:clrMapOvr>
    <a:masterClrMapping/>
  </p:clrMapOvr>
  <p:transition spd="med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172"/>
            <a:ext cx="8239126" cy="775597"/>
          </a:xfrm>
        </p:spPr>
        <p:txBody>
          <a:bodyPr/>
          <a:lstStyle/>
          <a:p>
            <a:r>
              <a:rPr lang="en-US" dirty="0" smtClean="0"/>
              <a:t>Database Management System</a:t>
            </a:r>
            <a:br>
              <a:rPr lang="en-US" dirty="0" smtClean="0"/>
            </a:br>
            <a:r>
              <a:rPr lang="en-US" dirty="0" smtClean="0"/>
              <a:t>(Lecture 1)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75" y="1169078"/>
            <a:ext cx="8430462" cy="21257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157613" y="4226866"/>
            <a:ext cx="5684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111111"/>
                </a:solidFill>
                <a:latin typeface="Amazon Ember" charset="0"/>
              </a:rPr>
              <a:t>Database Systems: The Complete Book (2nd </a:t>
            </a:r>
            <a:r>
              <a:rPr lang="en-US" sz="1200" b="1" dirty="0" smtClean="0">
                <a:solidFill>
                  <a:srgbClr val="111111"/>
                </a:solidFill>
                <a:latin typeface="Amazon Ember" charset="0"/>
              </a:rPr>
              <a:t>Edition)</a:t>
            </a:r>
            <a:br>
              <a:rPr lang="en-US" sz="1200" b="1" dirty="0" smtClean="0">
                <a:solidFill>
                  <a:srgbClr val="111111"/>
                </a:solidFill>
                <a:latin typeface="Amazon Ember" charset="0"/>
              </a:rPr>
            </a:br>
            <a:r>
              <a:rPr lang="en-US" sz="1200" dirty="0" smtClean="0">
                <a:solidFill>
                  <a:srgbClr val="111111"/>
                </a:solidFill>
                <a:latin typeface="Amazon Ember" charset="0"/>
              </a:rPr>
              <a:t>by</a:t>
            </a:r>
            <a:r>
              <a:rPr lang="en-US" sz="12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1200" dirty="0">
                <a:solidFill>
                  <a:srgbClr val="0066C0"/>
                </a:solidFill>
                <a:latin typeface="Amazon Ember" charset="0"/>
                <a:hlinkClick r:id="rId3"/>
              </a:rPr>
              <a:t>Hector Garcia-Molina</a:t>
            </a:r>
            <a:r>
              <a:rPr lang="en-US" sz="12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1200" dirty="0">
                <a:solidFill>
                  <a:srgbClr val="555555"/>
                </a:solidFill>
                <a:latin typeface="Amazon Ember" charset="0"/>
              </a:rPr>
              <a:t>(Author), </a:t>
            </a:r>
            <a:r>
              <a:rPr lang="en-US" sz="1200" dirty="0">
                <a:solidFill>
                  <a:srgbClr val="0066C0"/>
                </a:solidFill>
                <a:latin typeface="Amazon Ember" charset="0"/>
                <a:hlinkClick r:id="rId4"/>
              </a:rPr>
              <a:t>Jeffrey D. Ullman</a:t>
            </a:r>
            <a:r>
              <a:rPr lang="en-US" sz="12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1200" dirty="0">
                <a:solidFill>
                  <a:srgbClr val="555555"/>
                </a:solidFill>
                <a:latin typeface="Amazon Ember" charset="0"/>
              </a:rPr>
              <a:t>(Author), </a:t>
            </a:r>
            <a:r>
              <a:rPr lang="en-US" sz="1200" dirty="0">
                <a:solidFill>
                  <a:srgbClr val="0066C0"/>
                </a:solidFill>
                <a:latin typeface="Amazon Ember" charset="0"/>
                <a:hlinkClick r:id="rId5"/>
              </a:rPr>
              <a:t>Jennifer Widom</a:t>
            </a:r>
            <a:r>
              <a:rPr lang="en-US" sz="12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1200" dirty="0">
                <a:solidFill>
                  <a:srgbClr val="555555"/>
                </a:solidFill>
                <a:latin typeface="Amazon Ember" charset="0"/>
              </a:rPr>
              <a:t>(Author)</a:t>
            </a:r>
            <a:endParaRPr lang="en-US" sz="1200" b="0" i="0" dirty="0">
              <a:solidFill>
                <a:srgbClr val="111111"/>
              </a:solidFill>
              <a:effectLst/>
              <a:latin typeface="Amazon Ember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21308" y="2362756"/>
            <a:ext cx="28833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93" y="2422826"/>
            <a:ext cx="802115" cy="8021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0175" y="3312466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solidFill>
                  <a:srgbClr val="00B050"/>
                </a:solidFill>
                <a:latin typeface="+mn-lt"/>
              </a:rPr>
              <a:t>Covered for </a:t>
            </a:r>
            <a:r>
              <a:rPr lang="en-US" sz="2000" smtClean="0">
                <a:solidFill>
                  <a:srgbClr val="00B050"/>
                </a:solidFill>
                <a:latin typeface="+mn-lt"/>
              </a:rPr>
              <a:t>the relational model.</a:t>
            </a:r>
            <a:endParaRPr lang="en-US" sz="2000" dirty="0" err="1" smtClean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14891828"/>
      </p:ext>
    </p:extLst>
  </p:cSld>
  <p:clrMapOvr>
    <a:masterClrMapping/>
  </p:clrMapOvr>
  <p:transition spd="med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048" y="574003"/>
            <a:ext cx="7885982" cy="35927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86444"/>
            <a:ext cx="8239126" cy="387798"/>
          </a:xfrm>
        </p:spPr>
        <p:txBody>
          <a:bodyPr/>
          <a:lstStyle/>
          <a:p>
            <a:r>
              <a:rPr lang="en-US" dirty="0" smtClean="0"/>
              <a:t>Database Management System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49053" y="4391737"/>
            <a:ext cx="5684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111111"/>
                </a:solidFill>
                <a:latin typeface="Amazon Ember" charset="0"/>
              </a:rPr>
              <a:t>Database Systems: The Complete Book (2nd </a:t>
            </a:r>
            <a:r>
              <a:rPr lang="en-US" sz="1200" b="1" dirty="0" smtClean="0">
                <a:solidFill>
                  <a:srgbClr val="111111"/>
                </a:solidFill>
                <a:latin typeface="Amazon Ember" charset="0"/>
              </a:rPr>
              <a:t>Edition)</a:t>
            </a:r>
            <a:br>
              <a:rPr lang="en-US" sz="1200" b="1" dirty="0" smtClean="0">
                <a:solidFill>
                  <a:srgbClr val="111111"/>
                </a:solidFill>
                <a:latin typeface="Amazon Ember" charset="0"/>
              </a:rPr>
            </a:br>
            <a:r>
              <a:rPr lang="en-US" sz="1200" dirty="0" smtClean="0">
                <a:solidFill>
                  <a:srgbClr val="111111"/>
                </a:solidFill>
                <a:latin typeface="Amazon Ember" charset="0"/>
              </a:rPr>
              <a:t>by</a:t>
            </a:r>
            <a:r>
              <a:rPr lang="en-US" sz="12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1200" dirty="0">
                <a:solidFill>
                  <a:srgbClr val="0066C0"/>
                </a:solidFill>
                <a:latin typeface="Amazon Ember" charset="0"/>
                <a:hlinkClick r:id="rId3"/>
              </a:rPr>
              <a:t>Hector Garcia-Molina</a:t>
            </a:r>
            <a:r>
              <a:rPr lang="en-US" sz="12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1200" dirty="0">
                <a:solidFill>
                  <a:srgbClr val="555555"/>
                </a:solidFill>
                <a:latin typeface="Amazon Ember" charset="0"/>
              </a:rPr>
              <a:t>(Author), </a:t>
            </a:r>
            <a:r>
              <a:rPr lang="en-US" sz="1200" dirty="0">
                <a:solidFill>
                  <a:srgbClr val="0066C0"/>
                </a:solidFill>
                <a:latin typeface="Amazon Ember" charset="0"/>
                <a:hlinkClick r:id="rId4"/>
              </a:rPr>
              <a:t>Jeffrey D. Ullman</a:t>
            </a:r>
            <a:r>
              <a:rPr lang="en-US" sz="12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1200" dirty="0">
                <a:solidFill>
                  <a:srgbClr val="555555"/>
                </a:solidFill>
                <a:latin typeface="Amazon Ember" charset="0"/>
              </a:rPr>
              <a:t>(Author), </a:t>
            </a:r>
            <a:r>
              <a:rPr lang="en-US" sz="1200" dirty="0">
                <a:solidFill>
                  <a:srgbClr val="0066C0"/>
                </a:solidFill>
                <a:latin typeface="Amazon Ember" charset="0"/>
                <a:hlinkClick r:id="rId5"/>
              </a:rPr>
              <a:t>Jennifer Widom</a:t>
            </a:r>
            <a:r>
              <a:rPr lang="en-US" sz="12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1200" dirty="0">
                <a:solidFill>
                  <a:srgbClr val="555555"/>
                </a:solidFill>
                <a:latin typeface="Amazon Ember" charset="0"/>
              </a:rPr>
              <a:t>(Author)</a:t>
            </a:r>
            <a:endParaRPr lang="en-US" sz="1200" b="0" i="0" dirty="0">
              <a:solidFill>
                <a:srgbClr val="111111"/>
              </a:solidFill>
              <a:effectLst/>
              <a:latin typeface="Amazon Embe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865" y="474242"/>
            <a:ext cx="802115" cy="802115"/>
          </a:xfrm>
          <a:prstGeom prst="rect">
            <a:avLst/>
          </a:prstGeom>
        </p:spPr>
      </p:pic>
      <p:sp>
        <p:nvSpPr>
          <p:cNvPr id="3" name="Left Brace 2"/>
          <p:cNvSpPr/>
          <p:nvPr/>
        </p:nvSpPr>
        <p:spPr>
          <a:xfrm>
            <a:off x="513933" y="1488403"/>
            <a:ext cx="353746" cy="2516269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3722" y="4085276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smtClean="0">
                <a:solidFill>
                  <a:srgbClr val="FF0000"/>
                </a:solidFill>
                <a:latin typeface="+mn-lt"/>
              </a:rPr>
              <a:t>Focus for next part of course.</a:t>
            </a:r>
            <a:endParaRPr lang="en-US" sz="2000" dirty="0" smtClean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95643832"/>
      </p:ext>
    </p:extLst>
  </p:cSld>
  <p:clrMapOvr>
    <a:masterClrMapping/>
  </p:clrMapOvr>
  <p:transition spd="med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Very</a:t>
            </a:r>
            <a:br>
              <a:rPr lang="en-US" dirty="0" smtClean="0"/>
            </a:br>
            <a:r>
              <a:rPr lang="en-US" dirty="0" smtClean="0"/>
              <a:t>Large</a:t>
            </a:r>
            <a:br>
              <a:rPr lang="en-US" dirty="0" smtClean="0"/>
            </a:br>
            <a:r>
              <a:rPr lang="en-US" dirty="0" smtClean="0"/>
              <a:t>Amounts</a:t>
            </a:r>
            <a:br>
              <a:rPr lang="en-US" dirty="0" smtClean="0"/>
            </a:br>
            <a:r>
              <a:rPr lang="en-US" dirty="0" smtClean="0"/>
              <a:t>of</a:t>
            </a:r>
            <a:br>
              <a:rPr lang="en-US" dirty="0" smtClean="0"/>
            </a:br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253424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General</a:t>
            </a:r>
            <a:br>
              <a:rPr lang="en-US" dirty="0" smtClean="0"/>
            </a:br>
            <a:r>
              <a:rPr lang="en-US" dirty="0" smtClean="0"/>
              <a:t>Observations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932366"/>
      </p:ext>
    </p:extLst>
  </p:cSld>
  <p:clrMapOvr>
    <a:masterClrMapping/>
  </p:clrMapOvr>
  <p:transition spd="med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Disks as far as the eye can see.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46" y="674965"/>
            <a:ext cx="8049390" cy="391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52829"/>
      </p:ext>
    </p:extLst>
  </p:cSld>
  <p:clrMapOvr>
    <a:masterClrMapping/>
  </p:clrMapOvr>
  <p:transition spd="med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Hierarchy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75" y="690676"/>
            <a:ext cx="6249707" cy="39388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28982" y="787585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Slower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Cheaper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Unlimited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59936" y="3249346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Faster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More expensive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Limited</a:t>
            </a:r>
          </a:p>
        </p:txBody>
      </p:sp>
    </p:spTree>
    <p:extLst>
      <p:ext uri="{BB962C8B-B14F-4D97-AF65-F5344CB8AC3E}">
        <p14:creationId xmlns:p14="http://schemas.microsoft.com/office/powerpoint/2010/main" val="2070946108"/>
      </p:ext>
    </p:extLst>
  </p:cSld>
  <p:clrMapOvr>
    <a:masterClrMapping/>
  </p:clrMapOvr>
  <p:transition spd="med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Hierarchy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75" y="690676"/>
            <a:ext cx="6249707" cy="39388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28982" y="787585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Slower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Cheaper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Unlimited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59936" y="3249346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Faster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More expensive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Limited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20841" y="967796"/>
            <a:ext cx="7548806" cy="3370598"/>
          </a:xfrm>
          <a:prstGeom prst="round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Think about your laptops. Mine has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800" dirty="0" smtClean="0">
                <a:solidFill>
                  <a:schemeClr val="tx2"/>
                </a:solidFill>
                <a:latin typeface="+mn-lt"/>
              </a:rPr>
              <a:t>8 MB cache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800" dirty="0" smtClean="0">
                <a:solidFill>
                  <a:schemeClr val="tx2"/>
                </a:solidFill>
                <a:latin typeface="+mn-lt"/>
              </a:rPr>
              <a:t>16 GB RAM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800" dirty="0" smtClean="0">
                <a:solidFill>
                  <a:schemeClr val="tx2"/>
                </a:solidFill>
                <a:latin typeface="+mn-lt"/>
              </a:rPr>
              <a:t>516 GB disk drive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800" dirty="0" smtClean="0">
                <a:solidFill>
                  <a:schemeClr val="tx2"/>
                </a:solidFill>
                <a:latin typeface="+mn-lt"/>
              </a:rPr>
              <a:t>Not to mention terabytes of on backup drives, cloud, </a:t>
            </a:r>
            <a:r>
              <a:rPr lang="mr-IN" sz="1800" dirty="0" smtClean="0">
                <a:solidFill>
                  <a:schemeClr val="tx2"/>
                </a:solidFill>
                <a:latin typeface="+mn-lt"/>
              </a:rPr>
              <a:t>…</a:t>
            </a:r>
            <a:endParaRPr lang="en-US" sz="1800" dirty="0" smtClean="0">
              <a:solidFill>
                <a:schemeClr val="tx2"/>
              </a:solidFill>
              <a:latin typeface="+mn-lt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Same concepts apply in large scale environments, although specific technology at each tier may be different.</a:t>
            </a:r>
          </a:p>
        </p:txBody>
      </p:sp>
    </p:spTree>
    <p:extLst>
      <p:ext uri="{BB962C8B-B14F-4D97-AF65-F5344CB8AC3E}">
        <p14:creationId xmlns:p14="http://schemas.microsoft.com/office/powerpoint/2010/main" val="1166428135"/>
      </p:ext>
    </p:extLst>
  </p:cSld>
  <p:clrMapOvr>
    <a:masterClrMapping/>
  </p:clrMapOvr>
  <p:transition spd="med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(Very Old) Comparison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38" y="689588"/>
            <a:ext cx="5394923" cy="39199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84561" y="58397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 smtClean="0">
                <a:latin typeface="+mn-lt"/>
              </a:rPr>
              <a:t>These numbers are ancient.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 smtClean="0">
                <a:latin typeface="+mn-lt"/>
              </a:rPr>
              <a:t>Looking for more modern numbers.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 smtClean="0">
                <a:latin typeface="+mn-lt"/>
              </a:rPr>
              <a:t>But, does give an idea of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800" dirty="0" smtClean="0">
                <a:latin typeface="+mn-lt"/>
              </a:rPr>
              <a:t>Price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800" dirty="0" smtClean="0">
                <a:latin typeface="+mn-lt"/>
              </a:rPr>
              <a:t>Performance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 smtClean="0">
                <a:latin typeface="+mn-lt"/>
              </a:rPr>
              <a:t>The general observation is that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800" dirty="0" smtClean="0">
                <a:latin typeface="+mn-lt"/>
              </a:rPr>
              <a:t>Performance goes up 10X/level.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800" dirty="0" smtClean="0">
                <a:latin typeface="+mn-lt"/>
              </a:rPr>
              <a:t>Price goes up 10x per level.</a:t>
            </a:r>
            <a:endParaRPr lang="en-US" sz="1800" dirty="0">
              <a:latin typeface="+mn-lt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1800" dirty="0" smtClean="0">
              <a:latin typeface="+mn-lt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 smtClean="0">
                <a:latin typeface="+mn-lt"/>
              </a:rPr>
              <a:t>Note: One major change is improved</a:t>
            </a:r>
            <a:br>
              <a:rPr lang="en-US" sz="1800" dirty="0" smtClean="0">
                <a:latin typeface="+mn-lt"/>
              </a:rPr>
            </a:br>
            <a:r>
              <a:rPr lang="en-US" sz="1800" dirty="0" smtClean="0">
                <a:latin typeface="+mn-lt"/>
              </a:rPr>
              <a:t>price performance of SDD relative</a:t>
            </a:r>
            <a:br>
              <a:rPr lang="en-US" sz="1800" dirty="0" smtClean="0">
                <a:latin typeface="+mn-lt"/>
              </a:rPr>
            </a:br>
            <a:r>
              <a:rPr lang="en-US" sz="1800" dirty="0" smtClean="0">
                <a:latin typeface="+mn-lt"/>
              </a:rPr>
              <a:t>to HDD for large data.</a:t>
            </a:r>
          </a:p>
        </p:txBody>
      </p:sp>
    </p:spTree>
    <p:extLst>
      <p:ext uri="{BB962C8B-B14F-4D97-AF65-F5344CB8AC3E}">
        <p14:creationId xmlns:p14="http://schemas.microsoft.com/office/powerpoint/2010/main" val="1134762930"/>
      </p:ext>
    </p:extLst>
  </p:cSld>
  <p:clrMapOvr>
    <a:masterClrMapping/>
  </p:clrMapOvr>
  <p:transition spd="med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Perspective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583970"/>
            <a:ext cx="4876425" cy="403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798689"/>
      </p:ext>
    </p:extLst>
  </p:cSld>
  <p:clrMapOvr>
    <a:masterClrMapping/>
  </p:clrMapOvr>
  <p:transition spd="med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Managing</a:t>
            </a:r>
            <a:br>
              <a:rPr lang="en-US" dirty="0" smtClean="0"/>
            </a:br>
            <a:r>
              <a:rPr lang="en-US" dirty="0" smtClean="0"/>
              <a:t>and</a:t>
            </a:r>
            <a:br>
              <a:rPr lang="en-US" dirty="0" smtClean="0"/>
            </a:br>
            <a:r>
              <a:rPr lang="en-US" dirty="0" smtClean="0"/>
              <a:t>Using</a:t>
            </a:r>
            <a:br>
              <a:rPr lang="en-US" dirty="0" smtClean="0"/>
            </a:br>
            <a:r>
              <a:rPr lang="en-US" dirty="0" smtClean="0"/>
              <a:t>Large Amounts</a:t>
            </a:r>
            <a:br>
              <a:rPr lang="en-US" dirty="0" smtClean="0"/>
            </a:br>
            <a:r>
              <a:rPr lang="en-US" dirty="0" smtClean="0"/>
              <a:t>of</a:t>
            </a:r>
            <a:br>
              <a:rPr lang="en-US" dirty="0" smtClean="0"/>
            </a:br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581975"/>
      </p:ext>
    </p:extLst>
  </p:cSld>
  <p:clrMapOvr>
    <a:masterClrMapping/>
  </p:clrMapOvr>
  <p:transition spd="med"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</a:t>
            </a:r>
            <a:br>
              <a:rPr lang="en-US" dirty="0" smtClean="0"/>
            </a:br>
            <a:r>
              <a:rPr lang="en-US" dirty="0" smtClean="0"/>
              <a:t>Management</a:t>
            </a:r>
            <a:br>
              <a:rPr lang="en-US" dirty="0" smtClean="0"/>
            </a:br>
            <a:r>
              <a:rPr lang="en-US" dirty="0" smtClean="0"/>
              <a:t>Syste</a:t>
            </a:r>
            <a:r>
              <a:rPr lang="en-US" dirty="0"/>
              <a:t>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199" y="1555146"/>
            <a:ext cx="3341095" cy="2960097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Find things quickly.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00B050"/>
                </a:solidFill>
              </a:rPr>
              <a:t>Access things quickly.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7030A0"/>
                </a:solidFill>
              </a:rPr>
              <a:t>Load/save things quickly.</a:t>
            </a:r>
          </a:p>
          <a:p>
            <a:endParaRPr lang="en-US" dirty="0">
              <a:solidFill>
                <a:srgbClr val="7030A0"/>
              </a:solidFill>
            </a:endParaRPr>
          </a:p>
          <a:p>
            <a:r>
              <a:rPr lang="en-US" dirty="0" smtClean="0">
                <a:solidFill>
                  <a:srgbClr val="7030A0"/>
                </a:solidFill>
              </a:rPr>
              <a:t>Store things efficiently.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294" y="0"/>
            <a:ext cx="4075445" cy="46228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78206" y="1993048"/>
            <a:ext cx="867679" cy="41381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78206" y="2699427"/>
            <a:ext cx="867679" cy="413816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87120" y="3405806"/>
            <a:ext cx="867679" cy="413816"/>
          </a:xfrm>
          <a:prstGeom prst="rect">
            <a:avLst/>
          </a:prstGeom>
          <a:noFill/>
          <a:ln w="28575">
            <a:solidFill>
              <a:srgbClr val="7030A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54799" y="3958296"/>
            <a:ext cx="37965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b="1" dirty="0">
                <a:solidFill>
                  <a:srgbClr val="111111"/>
                </a:solidFill>
                <a:latin typeface="Amazon Ember" charset="0"/>
              </a:rPr>
              <a:t>Database Systems: The Complete Book (2nd </a:t>
            </a:r>
            <a:r>
              <a:rPr lang="en-US" sz="700" b="1" dirty="0" smtClean="0">
                <a:solidFill>
                  <a:srgbClr val="111111"/>
                </a:solidFill>
                <a:latin typeface="Amazon Ember" charset="0"/>
              </a:rPr>
              <a:t>Edition)</a:t>
            </a:r>
            <a:br>
              <a:rPr lang="en-US" sz="700" b="1" dirty="0" smtClean="0">
                <a:solidFill>
                  <a:srgbClr val="111111"/>
                </a:solidFill>
                <a:latin typeface="Amazon Ember" charset="0"/>
              </a:rPr>
            </a:br>
            <a:r>
              <a:rPr lang="en-US" sz="700" dirty="0" smtClean="0">
                <a:solidFill>
                  <a:srgbClr val="111111"/>
                </a:solidFill>
                <a:latin typeface="Amazon Ember" charset="0"/>
              </a:rPr>
              <a:t>by</a:t>
            </a:r>
            <a:r>
              <a:rPr lang="en-US" sz="7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700" dirty="0">
                <a:solidFill>
                  <a:srgbClr val="0066C0"/>
                </a:solidFill>
                <a:latin typeface="Amazon Ember" charset="0"/>
                <a:hlinkClick r:id="rId3"/>
              </a:rPr>
              <a:t>Hector Garcia-Molina</a:t>
            </a:r>
            <a:r>
              <a:rPr lang="en-US" sz="7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700" dirty="0">
                <a:solidFill>
                  <a:srgbClr val="555555"/>
                </a:solidFill>
                <a:latin typeface="Amazon Ember" charset="0"/>
              </a:rPr>
              <a:t>(Author), </a:t>
            </a:r>
            <a:r>
              <a:rPr lang="en-US" sz="700" dirty="0">
                <a:solidFill>
                  <a:srgbClr val="0066C0"/>
                </a:solidFill>
                <a:latin typeface="Amazon Ember" charset="0"/>
                <a:hlinkClick r:id="rId4"/>
              </a:rPr>
              <a:t>Jeffrey D. Ullman</a:t>
            </a:r>
            <a:r>
              <a:rPr lang="en-US" sz="7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700" dirty="0">
                <a:solidFill>
                  <a:srgbClr val="555555"/>
                </a:solidFill>
                <a:latin typeface="Amazon Ember" charset="0"/>
              </a:rPr>
              <a:t>(Author), </a:t>
            </a:r>
            <a:r>
              <a:rPr lang="en-US" sz="700" dirty="0">
                <a:solidFill>
                  <a:srgbClr val="0066C0"/>
                </a:solidFill>
                <a:latin typeface="Amazon Ember" charset="0"/>
                <a:hlinkClick r:id="rId5"/>
              </a:rPr>
              <a:t>Jennifer Widom</a:t>
            </a:r>
            <a:r>
              <a:rPr lang="en-US" sz="7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700" dirty="0">
                <a:solidFill>
                  <a:srgbClr val="555555"/>
                </a:solidFill>
                <a:latin typeface="Amazon Ember" charset="0"/>
              </a:rPr>
              <a:t>(Author)</a:t>
            </a:r>
            <a:endParaRPr lang="en-US" sz="700" b="0" i="0" dirty="0">
              <a:solidFill>
                <a:srgbClr val="111111"/>
              </a:solidFill>
              <a:effectLst/>
              <a:latin typeface="Amazon Emb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236142"/>
      </p:ext>
    </p:extLst>
  </p:cSld>
  <p:clrMapOvr>
    <a:masterClrMapping/>
  </p:clrMapOvr>
  <p:transition spd="med"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Storage</a:t>
            </a:r>
            <a:br>
              <a:rPr lang="en-US" dirty="0" smtClean="0"/>
            </a:br>
            <a:r>
              <a:rPr lang="en-US" dirty="0" smtClean="0"/>
              <a:t>Management (I)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842401"/>
      </p:ext>
    </p:extLst>
  </p:cSld>
  <p:clrMapOvr>
    <a:masterClrMapping/>
  </p:clrMapOvr>
  <p:transition spd="med"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Disk</a:t>
            </a:r>
            <a:br>
              <a:rPr lang="en-US" dirty="0" smtClean="0"/>
            </a:br>
            <a:r>
              <a:rPr lang="en-US" dirty="0" smtClean="0"/>
              <a:t>Behavior</a:t>
            </a:r>
            <a:br>
              <a:rPr lang="en-US" dirty="0" smtClean="0"/>
            </a:br>
            <a:r>
              <a:rPr lang="en-US" dirty="0" smtClean="0"/>
              <a:t>and</a:t>
            </a:r>
            <a:br>
              <a:rPr lang="en-US" dirty="0" smtClean="0"/>
            </a:br>
            <a:r>
              <a:rPr lang="en-US" dirty="0" smtClean="0"/>
              <a:t>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2451"/>
      </p:ext>
    </p:extLst>
  </p:cSld>
  <p:clrMapOvr>
    <a:masterClrMapping/>
  </p:clrMapOvr>
  <p:transition spd="med"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 Disk Drive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762356"/>
            <a:ext cx="5912304" cy="3921828"/>
          </a:xfrm>
          <a:prstGeom prst="rect">
            <a:avLst/>
          </a:prstGeom>
        </p:spPr>
      </p:pic>
      <p:sp>
        <p:nvSpPr>
          <p:cNvPr id="4" name="Curved Right Arrow 3"/>
          <p:cNvSpPr/>
          <p:nvPr/>
        </p:nvSpPr>
        <p:spPr>
          <a:xfrm>
            <a:off x="2751667" y="762356"/>
            <a:ext cx="1930400" cy="2446866"/>
          </a:xfrm>
          <a:prstGeom prst="curvedRightArrow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6" name="Left-Right Arrow 5"/>
          <p:cNvSpPr/>
          <p:nvPr/>
        </p:nvSpPr>
        <p:spPr>
          <a:xfrm>
            <a:off x="3345619" y="1854556"/>
            <a:ext cx="1759781" cy="262466"/>
          </a:xfrm>
          <a:prstGeom prst="leftRightArrow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17796002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Pretty Much Sums it Up.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76950" y="-55240"/>
            <a:ext cx="4290674" cy="57208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07067" y="3175001"/>
            <a:ext cx="2650066" cy="762000"/>
          </a:xfrm>
          <a:prstGeom prst="rect">
            <a:avLst/>
          </a:prstGeom>
          <a:solidFill>
            <a:schemeClr val="bg2">
              <a:lumMod val="95000"/>
              <a:lumOff val="5000"/>
            </a:schemeClr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81133" y="8128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5400" smtClean="0">
                <a:latin typeface="+mn-lt"/>
              </a:rPr>
              <a:t>“Good luck</a:t>
            </a:r>
            <a:br>
              <a:rPr lang="en-US" sz="5400" smtClean="0">
                <a:latin typeface="+mn-lt"/>
              </a:rPr>
            </a:br>
            <a:r>
              <a:rPr lang="en-US" sz="5400" smtClean="0">
                <a:latin typeface="+mn-lt"/>
              </a:rPr>
              <a:t>grading</a:t>
            </a:r>
            <a:br>
              <a:rPr lang="en-US" sz="5400" smtClean="0">
                <a:latin typeface="+mn-lt"/>
              </a:rPr>
            </a:br>
            <a:r>
              <a:rPr lang="en-US" sz="5400" smtClean="0">
                <a:latin typeface="+mn-lt"/>
              </a:rPr>
              <a:t>Dude.”</a:t>
            </a:r>
            <a:endParaRPr lang="en-US" sz="5400" dirty="0" err="1" smtClean="0">
              <a:latin typeface="+mn-lt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5088467" y="1439333"/>
            <a:ext cx="694270" cy="7535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726832"/>
      </p:ext>
    </p:extLst>
  </p:cSld>
  <p:clrMapOvr>
    <a:masterClrMapping/>
  </p:clrMapOvr>
  <p:transition spd="med"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Disk Configuration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54" y="755452"/>
            <a:ext cx="5469072" cy="38421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931" y="1426190"/>
            <a:ext cx="4156099" cy="279267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68495" y="4443701"/>
            <a:ext cx="37965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b="1" dirty="0">
                <a:solidFill>
                  <a:srgbClr val="111111"/>
                </a:solidFill>
                <a:latin typeface="Amazon Ember" charset="0"/>
              </a:rPr>
              <a:t>Database Systems: The Complete Book (2nd </a:t>
            </a:r>
            <a:r>
              <a:rPr lang="en-US" sz="700" b="1" dirty="0" smtClean="0">
                <a:solidFill>
                  <a:srgbClr val="111111"/>
                </a:solidFill>
                <a:latin typeface="Amazon Ember" charset="0"/>
              </a:rPr>
              <a:t>Edition)</a:t>
            </a:r>
            <a:br>
              <a:rPr lang="en-US" sz="700" b="1" dirty="0" smtClean="0">
                <a:solidFill>
                  <a:srgbClr val="111111"/>
                </a:solidFill>
                <a:latin typeface="Amazon Ember" charset="0"/>
              </a:rPr>
            </a:br>
            <a:r>
              <a:rPr lang="en-US" sz="700" dirty="0" smtClean="0">
                <a:solidFill>
                  <a:srgbClr val="111111"/>
                </a:solidFill>
                <a:latin typeface="Amazon Ember" charset="0"/>
              </a:rPr>
              <a:t>by</a:t>
            </a:r>
            <a:r>
              <a:rPr lang="en-US" sz="7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700" dirty="0">
                <a:solidFill>
                  <a:srgbClr val="0066C0"/>
                </a:solidFill>
                <a:latin typeface="Amazon Ember" charset="0"/>
                <a:hlinkClick r:id="rId4"/>
              </a:rPr>
              <a:t>Hector Garcia-Molina</a:t>
            </a:r>
            <a:r>
              <a:rPr lang="en-US" sz="7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700" dirty="0">
                <a:solidFill>
                  <a:srgbClr val="555555"/>
                </a:solidFill>
                <a:latin typeface="Amazon Ember" charset="0"/>
              </a:rPr>
              <a:t>(Author), </a:t>
            </a:r>
            <a:r>
              <a:rPr lang="en-US" sz="700" dirty="0">
                <a:solidFill>
                  <a:srgbClr val="0066C0"/>
                </a:solidFill>
                <a:latin typeface="Amazon Ember" charset="0"/>
                <a:hlinkClick r:id="rId5"/>
              </a:rPr>
              <a:t>Jeffrey D. Ullman</a:t>
            </a:r>
            <a:r>
              <a:rPr lang="en-US" sz="7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700" dirty="0">
                <a:solidFill>
                  <a:srgbClr val="555555"/>
                </a:solidFill>
                <a:latin typeface="Amazon Ember" charset="0"/>
              </a:rPr>
              <a:t>(Author), </a:t>
            </a:r>
            <a:r>
              <a:rPr lang="en-US" sz="700" dirty="0">
                <a:solidFill>
                  <a:srgbClr val="0066C0"/>
                </a:solidFill>
                <a:latin typeface="Amazon Ember" charset="0"/>
                <a:hlinkClick r:id="rId6"/>
              </a:rPr>
              <a:t>Jennifer Widom</a:t>
            </a:r>
            <a:r>
              <a:rPr lang="en-US" sz="7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700" dirty="0">
                <a:solidFill>
                  <a:srgbClr val="555555"/>
                </a:solidFill>
                <a:latin typeface="Amazon Ember" charset="0"/>
              </a:rPr>
              <a:t>(Author)</a:t>
            </a:r>
            <a:endParaRPr lang="en-US" sz="700" b="0" i="0" dirty="0">
              <a:solidFill>
                <a:srgbClr val="111111"/>
              </a:solidFill>
              <a:effectLst/>
              <a:latin typeface="Amazon Ember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21372" y="133063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Components of disk I/O delay</a:t>
            </a:r>
          </a:p>
          <a:p>
            <a:pPr marL="914400" lvl="1" indent="-4572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1800" dirty="0" smtClean="0">
                <a:latin typeface="+mn-lt"/>
              </a:rPr>
              <a:t>Seek: Move head to cylinder/track.</a:t>
            </a:r>
          </a:p>
          <a:p>
            <a:pPr marL="914400" lvl="1" indent="-4572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1800" dirty="0" smtClean="0">
                <a:latin typeface="+mn-lt"/>
              </a:rPr>
              <a:t>Rotation: Wait for sector to get under head.</a:t>
            </a:r>
          </a:p>
          <a:p>
            <a:pPr marL="914400" lvl="1" indent="-4572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1800" dirty="0" smtClean="0">
                <a:latin typeface="+mn-lt"/>
              </a:rPr>
              <a:t>Transfer: Move data from disk to memory. </a:t>
            </a:r>
          </a:p>
        </p:txBody>
      </p:sp>
    </p:spTree>
    <p:extLst>
      <p:ext uri="{BB962C8B-B14F-4D97-AF65-F5344CB8AC3E}">
        <p14:creationId xmlns:p14="http://schemas.microsoft.com/office/powerpoint/2010/main" val="1776132110"/>
      </p:ext>
    </p:extLst>
  </p:cSld>
  <p:clrMapOvr>
    <a:masterClrMapping/>
  </p:clrMapOvr>
  <p:transition spd="med"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Implications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5149380" y="327546"/>
            <a:ext cx="3574960" cy="418769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 grew up in a tiny town in a very rural area.</a:t>
            </a:r>
          </a:p>
          <a:p>
            <a:r>
              <a:rPr lang="en-US" dirty="0" smtClean="0"/>
              <a:t>The ”stores” were very far away and spread out.</a:t>
            </a:r>
          </a:p>
          <a:p>
            <a:r>
              <a:rPr lang="en-US" dirty="0" smtClean="0"/>
              <a:t>If we were out of milk and we needed a cup of milk, we</a:t>
            </a:r>
          </a:p>
          <a:p>
            <a:pPr lvl="1"/>
            <a:r>
              <a:rPr lang="en-US" dirty="0" smtClean="0"/>
              <a:t>Bought all the milk we would need for a while</a:t>
            </a:r>
          </a:p>
          <a:p>
            <a:pPr lvl="1"/>
            <a:r>
              <a:rPr lang="en-US" dirty="0" smtClean="0"/>
              <a:t>AND</a:t>
            </a:r>
          </a:p>
          <a:p>
            <a:pPr lvl="1"/>
            <a:r>
              <a:rPr lang="en-US" dirty="0" smtClean="0"/>
              <a:t>Anything else we needed or might need that was in the store area.</a:t>
            </a:r>
          </a:p>
          <a:p>
            <a:r>
              <a:rPr lang="en-US" dirty="0" smtClean="0"/>
              <a:t>Disk I/O is the same way</a:t>
            </a:r>
          </a:p>
          <a:p>
            <a:pPr lvl="1"/>
            <a:r>
              <a:rPr lang="en-US" dirty="0" smtClean="0"/>
              <a:t>Getting a block is as cheap as getting a byte.</a:t>
            </a:r>
          </a:p>
          <a:p>
            <a:pPr lvl="1"/>
            <a:r>
              <a:rPr lang="en-US" dirty="0" smtClean="0"/>
              <a:t>Try to optimize your travel time by planning your trip.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97" y="736369"/>
            <a:ext cx="4876425" cy="403370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72955" y="1953903"/>
            <a:ext cx="4660711" cy="79931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2955" y="849788"/>
            <a:ext cx="4660711" cy="242033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3223534"/>
      </p:ext>
    </p:extLst>
  </p:cSld>
  <p:clrMapOvr>
    <a:masterClrMapping/>
  </p:clrMapOvr>
  <p:transition spd="med"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Access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43803"/>
            <a:ext cx="8267140" cy="377144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Think about accessing tuples in a database. The access patterns are not completely random. For example, 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SELECT </a:t>
            </a:r>
            <a:r>
              <a:rPr lang="mr-IN" dirty="0" smtClean="0"/>
              <a:t>…</a:t>
            </a:r>
            <a:r>
              <a:rPr lang="en-US" dirty="0" smtClean="0"/>
              <a:t> ORDER BY 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 </a:t>
            </a:r>
            <a:r>
              <a:rPr lang="en-US" i="1" dirty="0" smtClean="0">
                <a:sym typeface="Wingdings"/>
              </a:rPr>
              <a:t>I look for things in sequence.</a:t>
            </a:r>
            <a:endParaRPr lang="en-US" dirty="0" smtClean="0"/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SELECT </a:t>
            </a:r>
            <a:r>
              <a:rPr lang="mr-IN" dirty="0" smtClean="0"/>
              <a:t>…</a:t>
            </a:r>
            <a:r>
              <a:rPr lang="en-US" dirty="0" smtClean="0"/>
              <a:t> WHERE </a:t>
            </a:r>
            <a:r>
              <a:rPr lang="en-US" dirty="0" err="1" smtClean="0"/>
              <a:t>last_name</a:t>
            </a:r>
            <a:r>
              <a:rPr lang="en-US" dirty="0" smtClean="0"/>
              <a:t>=“Smith” </a:t>
            </a:r>
            <a:r>
              <a:rPr lang="en-US" dirty="0" smtClean="0">
                <a:sym typeface="Wingdings"/>
              </a:rPr>
              <a:t> </a:t>
            </a:r>
            <a:r>
              <a:rPr lang="en-US" i="1" dirty="0" smtClean="0">
                <a:sym typeface="Wingdings"/>
              </a:rPr>
              <a:t>I look for sets of things.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ym typeface="Wingdings"/>
              </a:rPr>
              <a:t>CREATE VIEW AS SELECT </a:t>
            </a:r>
            <a:r>
              <a:rPr lang="mr-IN" dirty="0" smtClean="0">
                <a:sym typeface="Wingdings"/>
              </a:rPr>
              <a:t>…</a:t>
            </a:r>
            <a:r>
              <a:rPr lang="en-US" dirty="0" smtClean="0">
                <a:sym typeface="Wingdings"/>
              </a:rPr>
              <a:t> FROM JOIN </a:t>
            </a:r>
            <a:r>
              <a:rPr lang="mr-IN" dirty="0" smtClean="0">
                <a:sym typeface="Wingdings"/>
              </a:rPr>
              <a:t>…</a:t>
            </a:r>
            <a:r>
              <a:rPr lang="en-US" dirty="0" smtClean="0">
                <a:sym typeface="Wingdings"/>
              </a:rPr>
              <a:t> ON </a:t>
            </a:r>
            <a:r>
              <a:rPr lang="en-US" dirty="0" err="1" smtClean="0">
                <a:sym typeface="Wingdings"/>
              </a:rPr>
              <a:t>A.x</a:t>
            </a:r>
            <a:r>
              <a:rPr lang="en-US" dirty="0" smtClean="0">
                <a:sym typeface="Wingdings"/>
              </a:rPr>
              <a:t>=</a:t>
            </a:r>
            <a:r>
              <a:rPr lang="en-US" dirty="0" err="1" smtClean="0">
                <a:sym typeface="Wingdings"/>
              </a:rPr>
              <a:t>B.y</a:t>
            </a:r>
            <a:r>
              <a:rPr lang="en-US" dirty="0" smtClean="0">
                <a:sym typeface="Wingdings"/>
              </a:rPr>
              <a:t> </a:t>
            </a:r>
            <a:br>
              <a:rPr lang="en-US" dirty="0" smtClean="0">
                <a:sym typeface="Wingdings"/>
              </a:rPr>
            </a:br>
            <a:r>
              <a:rPr lang="en-US" i="1" dirty="0" smtClean="0">
                <a:sym typeface="Wingdings"/>
              </a:rPr>
              <a:t>I look for things in pairs of sets.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ym typeface="Wingdings"/>
              </a:rPr>
              <a:t>Optimizing I/O performance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ym typeface="Wingdings"/>
              </a:rPr>
              <a:t>Group records into blocks if accessed together.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ym typeface="Wingdings"/>
              </a:rPr>
              <a:t>Group blocks onto the same sector/cylinder if accessed together/sequentially </a:t>
            </a:r>
            <a:br>
              <a:rPr lang="en-US" dirty="0" smtClean="0">
                <a:sym typeface="Wingdings"/>
              </a:rPr>
            </a:br>
            <a:r>
              <a:rPr lang="en-US" dirty="0" smtClean="0">
                <a:sym typeface="Wingdings"/>
              </a:rPr>
              <a:t>Eliminates seek time.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ym typeface="Wingdings"/>
              </a:rPr>
              <a:t>Schedule access: 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ym typeface="Wingdings"/>
              </a:rPr>
              <a:t>If I have to read cylinders 1, 9, 2, 8, 3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ym typeface="Wingdings"/>
              </a:rPr>
              <a:t>A better ordering is 1,2,3,9,8.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ym typeface="Wingdings"/>
              </a:rPr>
              <a:t>Stripe across disks:  Read one block from 10 disks instead one 10 from 1.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ym typeface="Wingdings"/>
              </a:rPr>
              <a:t>Pre-fetch and preload.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976940"/>
      </p:ext>
    </p:extLst>
  </p:cSld>
  <p:clrMapOvr>
    <a:masterClrMapping/>
  </p:clrMapOvr>
  <p:transition spd="med"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Disk Scheduling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64275"/>
            <a:ext cx="8267140" cy="375096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An example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i="1" dirty="0" smtClean="0"/>
              <a:t>Elevator Algorithm</a:t>
            </a:r>
          </a:p>
          <a:p>
            <a:pPr lvl="1"/>
            <a:r>
              <a:rPr lang="en-US" dirty="0" smtClean="0"/>
              <a:t>Assume</a:t>
            </a:r>
          </a:p>
          <a:p>
            <a:pPr lvl="2"/>
            <a:r>
              <a:rPr lang="en-US" dirty="0"/>
              <a:t>T</a:t>
            </a:r>
            <a:r>
              <a:rPr lang="en-US" dirty="0" smtClean="0"/>
              <a:t>he seek time from track n to m is ABS(n-m).</a:t>
            </a:r>
          </a:p>
          <a:p>
            <a:pPr lvl="2"/>
            <a:r>
              <a:rPr lang="en-US" dirty="0" smtClean="0"/>
              <a:t>The I/O request queue is for sectors on tracks </a:t>
            </a:r>
            <a:r>
              <a:rPr lang="en-US" dirty="0">
                <a:sym typeface="Wingdings"/>
              </a:rPr>
              <a:t>1, 9, 2, 8, </a:t>
            </a:r>
            <a:r>
              <a:rPr lang="en-US" dirty="0" smtClean="0">
                <a:sym typeface="Wingdings"/>
              </a:rPr>
              <a:t>3.</a:t>
            </a:r>
          </a:p>
          <a:p>
            <a:pPr lvl="2"/>
            <a:r>
              <a:rPr lang="en-US" dirty="0" smtClean="0">
                <a:sym typeface="Wingdings"/>
              </a:rPr>
              <a:t>The head is currently on track 5.</a:t>
            </a:r>
          </a:p>
          <a:p>
            <a:pPr lvl="1"/>
            <a:r>
              <a:rPr lang="en-US" dirty="0" smtClean="0">
                <a:sym typeface="Wingdings"/>
              </a:rPr>
              <a:t>Total seek time for FIFO processing</a:t>
            </a:r>
          </a:p>
          <a:p>
            <a:pPr lvl="2"/>
            <a:r>
              <a:rPr lang="en-US" dirty="0" smtClean="0">
                <a:sym typeface="Wingdings"/>
              </a:rPr>
              <a:t>Seek order is 519283</a:t>
            </a:r>
            <a:endParaRPr lang="en-US" dirty="0">
              <a:sym typeface="Wingdings"/>
            </a:endParaRPr>
          </a:p>
          <a:p>
            <a:pPr lvl="2"/>
            <a:r>
              <a:rPr lang="en-US" dirty="0" smtClean="0">
                <a:sym typeface="Wingdings"/>
              </a:rPr>
              <a:t>Total seek time is ABS(5-1) + ABS(1-9) + ABS(9-2) + ABS(2-8) + ABS(8-3)  = 30</a:t>
            </a:r>
          </a:p>
          <a:p>
            <a:pPr lvl="1"/>
            <a:r>
              <a:rPr lang="en-US" dirty="0" smtClean="0">
                <a:sym typeface="Wingdings"/>
              </a:rPr>
              <a:t>If the head goes all the way up and all the way down, like an elevator,</a:t>
            </a:r>
          </a:p>
          <a:p>
            <a:pPr lvl="2"/>
            <a:r>
              <a:rPr lang="en-US" dirty="0">
                <a:sym typeface="Wingdings"/>
              </a:rPr>
              <a:t>T</a:t>
            </a:r>
            <a:r>
              <a:rPr lang="en-US" dirty="0" smtClean="0">
                <a:sym typeface="Wingdings"/>
              </a:rPr>
              <a:t>he seek order 589321</a:t>
            </a:r>
          </a:p>
          <a:p>
            <a:pPr lvl="2"/>
            <a:r>
              <a:rPr lang="en-US" dirty="0" smtClean="0">
                <a:sym typeface="Wingdings"/>
              </a:rPr>
              <a:t>Total seek time is ABS(5-8) + ABS(8-9) + ABS(9-3) + ABS(3-2) + ABS(2-1) = 12</a:t>
            </a:r>
          </a:p>
          <a:p>
            <a:r>
              <a:rPr lang="en-US" dirty="0" smtClean="0">
                <a:sym typeface="Wingdings"/>
              </a:rPr>
              <a:t>There is a rich body of research and algorithms on optimizing</a:t>
            </a:r>
          </a:p>
          <a:p>
            <a:pPr lvl="1"/>
            <a:r>
              <a:rPr lang="en-US" dirty="0" smtClean="0">
                <a:sym typeface="Wingdings"/>
              </a:rPr>
              <a:t>Blocks on tracks/sectors.</a:t>
            </a:r>
          </a:p>
          <a:p>
            <a:pPr lvl="1"/>
            <a:r>
              <a:rPr lang="en-US" dirty="0" smtClean="0">
                <a:sym typeface="Wingdings"/>
              </a:rPr>
              <a:t>Seek/rotation optimization.</a:t>
            </a:r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300978"/>
      </p:ext>
    </p:extLst>
  </p:cSld>
  <p:clrMapOvr>
    <a:masterClrMapping/>
  </p:clrMapOvr>
  <p:transition spd="med"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 Architecture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4745"/>
            <a:ext cx="3118151" cy="25047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957" y="390071"/>
            <a:ext cx="5768061" cy="37582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1571" y="3233923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smtClean="0">
                <a:latin typeface="+mn-lt"/>
              </a:rPr>
              <a:t>How we normally think of</a:t>
            </a:r>
            <a:br>
              <a:rPr lang="en-US" sz="1600" smtClean="0">
                <a:latin typeface="+mn-lt"/>
              </a:rPr>
            </a:br>
            <a:r>
              <a:rPr lang="en-US" sz="1600" smtClean="0">
                <a:latin typeface="+mn-lt"/>
              </a:rPr>
              <a:t>disks and I/O.</a:t>
            </a:r>
            <a:endParaRPr lang="en-US" sz="1600" dirty="0" err="1" smtClean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98757" y="2671142"/>
            <a:ext cx="914400" cy="112556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600" dirty="0" smtClean="0">
                <a:latin typeface="+mn-lt"/>
              </a:rPr>
              <a:t>Large scale environments</a:t>
            </a:r>
          </a:p>
          <a:p>
            <a:pPr marL="285750" indent="-285750"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600" dirty="0" smtClean="0">
                <a:latin typeface="+mn-lt"/>
              </a:rPr>
              <a:t>The bus-controller connection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is over some kind of network.</a:t>
            </a:r>
          </a:p>
          <a:p>
            <a:pPr marL="285750" indent="-285750"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600" u="sng" dirty="0" smtClean="0">
                <a:latin typeface="+mn-lt"/>
              </a:rPr>
              <a:t>The disk controller is at the disks,</a:t>
            </a:r>
            <a:br>
              <a:rPr lang="en-US" sz="1600" u="sng" dirty="0" smtClean="0">
                <a:latin typeface="+mn-lt"/>
              </a:rPr>
            </a:br>
            <a:r>
              <a:rPr lang="en-US" sz="1600" u="sng" dirty="0" smtClean="0">
                <a:latin typeface="+mn-lt"/>
              </a:rPr>
              <a:t>and basically a “computer” with SW.</a:t>
            </a:r>
          </a:p>
          <a:p>
            <a:pPr marL="285750" indent="-285750"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600" dirty="0" smtClean="0">
                <a:latin typeface="+mn-lt"/>
              </a:rPr>
              <a:t>Network is either</a:t>
            </a:r>
          </a:p>
          <a:p>
            <a:pPr marL="742950" lvl="1" indent="-285750"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600" dirty="0" smtClean="0">
                <a:latin typeface="+mn-lt"/>
              </a:rPr>
              <a:t>Standard communication network, or</a:t>
            </a:r>
          </a:p>
          <a:p>
            <a:pPr marL="742950" lvl="1" indent="-285750"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600" dirty="0" smtClean="0">
                <a:latin typeface="+mn-lt"/>
              </a:rPr>
              <a:t>Highly optimized I/O network.</a:t>
            </a:r>
          </a:p>
        </p:txBody>
      </p:sp>
    </p:spTree>
    <p:extLst>
      <p:ext uri="{BB962C8B-B14F-4D97-AF65-F5344CB8AC3E}">
        <p14:creationId xmlns:p14="http://schemas.microsoft.com/office/powerpoint/2010/main" val="1221050858"/>
      </p:ext>
    </p:extLst>
  </p:cSld>
  <p:clrMapOvr>
    <a:masterClrMapping/>
  </p:clrMapOvr>
  <p:transition spd="med"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Disk Scheduling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64275"/>
            <a:ext cx="8267140" cy="375096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An example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i="1" dirty="0" smtClean="0"/>
              <a:t>Elevator Algorithm</a:t>
            </a:r>
          </a:p>
          <a:p>
            <a:pPr lvl="1"/>
            <a:r>
              <a:rPr lang="en-US" dirty="0" smtClean="0"/>
              <a:t>Assume</a:t>
            </a:r>
          </a:p>
          <a:p>
            <a:pPr lvl="2"/>
            <a:r>
              <a:rPr lang="en-US" dirty="0"/>
              <a:t>T</a:t>
            </a:r>
            <a:r>
              <a:rPr lang="en-US" dirty="0" smtClean="0"/>
              <a:t>he seek time from track n to m is ABS(n-m).</a:t>
            </a:r>
          </a:p>
          <a:p>
            <a:pPr lvl="2"/>
            <a:r>
              <a:rPr lang="en-US" dirty="0" smtClean="0"/>
              <a:t>The I/O request queue is for sectors on tracks </a:t>
            </a:r>
            <a:r>
              <a:rPr lang="en-US" dirty="0">
                <a:sym typeface="Wingdings"/>
              </a:rPr>
              <a:t>1, 9, 2, 8, </a:t>
            </a:r>
            <a:r>
              <a:rPr lang="en-US" dirty="0" smtClean="0">
                <a:sym typeface="Wingdings"/>
              </a:rPr>
              <a:t>3.</a:t>
            </a:r>
          </a:p>
          <a:p>
            <a:pPr lvl="2"/>
            <a:r>
              <a:rPr lang="en-US" dirty="0" smtClean="0">
                <a:sym typeface="Wingdings"/>
              </a:rPr>
              <a:t>The head is currently on track 5.</a:t>
            </a:r>
          </a:p>
          <a:p>
            <a:pPr lvl="1"/>
            <a:r>
              <a:rPr lang="en-US" dirty="0" smtClean="0">
                <a:sym typeface="Wingdings"/>
              </a:rPr>
              <a:t>Total seek time for FIFO processing</a:t>
            </a:r>
          </a:p>
          <a:p>
            <a:pPr lvl="2"/>
            <a:r>
              <a:rPr lang="en-US" dirty="0" smtClean="0">
                <a:sym typeface="Wingdings"/>
              </a:rPr>
              <a:t>Seek order is 519283</a:t>
            </a:r>
            <a:endParaRPr lang="en-US" dirty="0">
              <a:sym typeface="Wingdings"/>
            </a:endParaRPr>
          </a:p>
          <a:p>
            <a:pPr lvl="2"/>
            <a:r>
              <a:rPr lang="en-US" dirty="0" smtClean="0">
                <a:sym typeface="Wingdings"/>
              </a:rPr>
              <a:t>Total seek time is ABS(5-1) + ABS(1-9) + ABS(9-2) + ABS(2-8) + ABS(8-3)  = 30</a:t>
            </a:r>
          </a:p>
          <a:p>
            <a:pPr lvl="1"/>
            <a:r>
              <a:rPr lang="en-US" dirty="0" smtClean="0">
                <a:sym typeface="Wingdings"/>
              </a:rPr>
              <a:t>If the head goes all the way up and all the way down, like an elevator,</a:t>
            </a:r>
          </a:p>
          <a:p>
            <a:pPr lvl="2"/>
            <a:r>
              <a:rPr lang="en-US" dirty="0">
                <a:sym typeface="Wingdings"/>
              </a:rPr>
              <a:t>T</a:t>
            </a:r>
            <a:r>
              <a:rPr lang="en-US" dirty="0" smtClean="0">
                <a:sym typeface="Wingdings"/>
              </a:rPr>
              <a:t>he seek order 589321</a:t>
            </a:r>
          </a:p>
          <a:p>
            <a:pPr lvl="2"/>
            <a:r>
              <a:rPr lang="en-US" dirty="0" smtClean="0">
                <a:sym typeface="Wingdings"/>
              </a:rPr>
              <a:t>Total seek time is ABS(5-8) + ABS(8-9) + ABS(9-3) + ABS(3-2) + ABS(2-1) = 12</a:t>
            </a:r>
          </a:p>
          <a:p>
            <a:r>
              <a:rPr lang="en-US" dirty="0" smtClean="0">
                <a:sym typeface="Wingdings"/>
              </a:rPr>
              <a:t>There is a rich body of research and algorithms on optimizing</a:t>
            </a:r>
          </a:p>
          <a:p>
            <a:pPr lvl="1"/>
            <a:r>
              <a:rPr lang="en-US" dirty="0" smtClean="0">
                <a:sym typeface="Wingdings"/>
              </a:rPr>
              <a:t>Blocks on tracks/sectors.</a:t>
            </a:r>
          </a:p>
          <a:p>
            <a:pPr lvl="1"/>
            <a:r>
              <a:rPr lang="en-US" dirty="0" smtClean="0">
                <a:sym typeface="Wingdings"/>
              </a:rPr>
              <a:t>Seek/rotation optimization.</a:t>
            </a:r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3301" y="402610"/>
            <a:ext cx="8734568" cy="4046560"/>
          </a:xfrm>
          <a:prstGeom prst="round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Solid State Disks are becoming increasingly preferred over HDD.</a:t>
            </a:r>
          </a:p>
          <a:p>
            <a:pPr marL="914400" lvl="1" indent="-4572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smtClean="0">
                <a:solidFill>
                  <a:schemeClr val="tx2"/>
                </a:solidFill>
                <a:latin typeface="+mn-lt"/>
              </a:rPr>
              <a:t>Faster (no rotation or seek latency).</a:t>
            </a:r>
          </a:p>
          <a:p>
            <a:pPr marL="914400" lvl="1" indent="-4572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smtClean="0">
                <a:solidFill>
                  <a:schemeClr val="tx2"/>
                </a:solidFill>
                <a:latin typeface="+mn-lt"/>
              </a:rPr>
              <a:t>No moving parts </a:t>
            </a:r>
            <a:r>
              <a:rPr lang="en-US" sz="1800" dirty="0" smtClean="0">
                <a:solidFill>
                  <a:schemeClr val="tx2"/>
                </a:solidFill>
                <a:latin typeface="+mn-lt"/>
                <a:sym typeface="Wingdings"/>
              </a:rPr>
              <a:t> more reliable.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dirty="0" smtClean="0">
                <a:solidFill>
                  <a:schemeClr val="tx2"/>
                </a:solidFill>
                <a:latin typeface="+mn-lt"/>
                <a:sym typeface="Wingdings"/>
              </a:rPr>
              <a:t>Even for HDDs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smtClean="0">
                <a:solidFill>
                  <a:schemeClr val="tx2"/>
                </a:solidFill>
                <a:latin typeface="+mn-lt"/>
                <a:sym typeface="Wingdings"/>
              </a:rPr>
              <a:t>Disk controllers supporting DBs are very sophisticated.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smtClean="0">
                <a:solidFill>
                  <a:schemeClr val="tx2"/>
                </a:solidFill>
                <a:latin typeface="+mn-lt"/>
                <a:sym typeface="Wingdings"/>
              </a:rPr>
              <a:t>A lot of the placement and scheduling optimization occurs in controller.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tx2"/>
                </a:solidFill>
                <a:latin typeface="+mn-lt"/>
                <a:sym typeface="Wingdings"/>
              </a:rPr>
              <a:t>Seek and latency considerations are less important to the DB engine, but </a:t>
            </a:r>
            <a:r>
              <a:rPr lang="mr-IN" sz="2000" dirty="0" smtClean="0">
                <a:solidFill>
                  <a:schemeClr val="tx2"/>
                </a:solidFill>
                <a:latin typeface="+mn-lt"/>
                <a:sym typeface="Wingdings"/>
              </a:rPr>
              <a:t>…</a:t>
            </a:r>
            <a:endParaRPr lang="en-US" sz="2000" dirty="0" smtClean="0">
              <a:solidFill>
                <a:schemeClr val="tx2"/>
              </a:solidFill>
              <a:latin typeface="+mn-lt"/>
              <a:sym typeface="Wingdings"/>
            </a:endParaRP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800" dirty="0" smtClean="0">
                <a:solidFill>
                  <a:schemeClr val="tx2"/>
                </a:solidFill>
                <a:latin typeface="+mn-lt"/>
              </a:rPr>
              <a:t>The disk is still very far away.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800" dirty="0" smtClean="0">
                <a:solidFill>
                  <a:schemeClr val="tx2"/>
                </a:solidFill>
                <a:latin typeface="+mn-lt"/>
              </a:rPr>
              <a:t>Some of the optimization are still important.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000" i="1" dirty="0" smtClean="0">
                <a:solidFill>
                  <a:srgbClr val="FFFF00"/>
                </a:solidFill>
                <a:latin typeface="+mn-lt"/>
              </a:rPr>
              <a:t>And, availability is still an important consideration.</a:t>
            </a:r>
          </a:p>
        </p:txBody>
      </p:sp>
    </p:spTree>
    <p:extLst>
      <p:ext uri="{BB962C8B-B14F-4D97-AF65-F5344CB8AC3E}">
        <p14:creationId xmlns:p14="http://schemas.microsoft.com/office/powerpoint/2010/main" val="698924004"/>
      </p:ext>
    </p:extLst>
  </p:cSld>
  <p:clrMapOvr>
    <a:masterClrMapping/>
  </p:clrMapOvr>
  <p:transition spd="med"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 smtClean="0"/>
              <a:t>R</a:t>
            </a:r>
            <a:r>
              <a:rPr lang="en-US" dirty="0" smtClean="0"/>
              <a:t>edundant</a:t>
            </a:r>
            <a:br>
              <a:rPr lang="en-US" dirty="0" smtClean="0"/>
            </a:br>
            <a:r>
              <a:rPr lang="en-US" u="sng" dirty="0" smtClean="0"/>
              <a:t>A</a:t>
            </a:r>
            <a:r>
              <a:rPr lang="en-US" dirty="0" smtClean="0"/>
              <a:t>rray</a:t>
            </a:r>
            <a:br>
              <a:rPr lang="en-US" dirty="0" smtClean="0"/>
            </a:br>
            <a:r>
              <a:rPr lang="en-US" dirty="0" smtClean="0"/>
              <a:t>of</a:t>
            </a:r>
            <a:br>
              <a:rPr lang="en-US" dirty="0" smtClean="0"/>
            </a:br>
            <a:r>
              <a:rPr lang="en-US" u="sng" dirty="0" smtClean="0"/>
              <a:t>I</a:t>
            </a:r>
            <a:r>
              <a:rPr lang="en-US" dirty="0" smtClean="0"/>
              <a:t>ndependent</a:t>
            </a:r>
            <a:br>
              <a:rPr lang="en-US" dirty="0" smtClean="0"/>
            </a:br>
            <a:r>
              <a:rPr lang="en-US" u="sng" dirty="0" smtClean="0"/>
              <a:t>D</a:t>
            </a:r>
            <a:r>
              <a:rPr lang="en-US" dirty="0" smtClean="0"/>
              <a:t>isks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(RAID)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606" y="246798"/>
            <a:ext cx="2609753" cy="19573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866" y="197892"/>
            <a:ext cx="2218045" cy="22180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1" y="2499245"/>
            <a:ext cx="3910272" cy="209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39490"/>
      </p:ext>
    </p:extLst>
  </p:cSld>
  <p:clrMapOvr>
    <a:masterClrMapping/>
  </p:clrMapOvr>
  <p:transition spd="med"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 </a:t>
            </a:r>
            <a:r>
              <a:rPr lang="en-US" sz="1600" dirty="0"/>
              <a:t>(https://</a:t>
            </a:r>
            <a:r>
              <a:rPr lang="en-US" sz="1600" dirty="0" err="1"/>
              <a:t>en.wikipedia.org</a:t>
            </a:r>
            <a:r>
              <a:rPr lang="en-US" sz="1600" dirty="0"/>
              <a:t>/wiki/RAID)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709685"/>
            <a:ext cx="8413845" cy="3805560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-US" b="1" dirty="0" smtClean="0"/>
              <a:t>“RAID</a:t>
            </a:r>
            <a:r>
              <a:rPr lang="en-US" dirty="0"/>
              <a:t> (</a:t>
            </a:r>
            <a:r>
              <a:rPr lang="en-US" b="1" dirty="0"/>
              <a:t>redundant array of independent disks</a:t>
            </a:r>
            <a:r>
              <a:rPr lang="en-US" dirty="0"/>
              <a:t>) is a data </a:t>
            </a:r>
            <a:r>
              <a:rPr lang="en-US" dirty="0">
                <a:hlinkClick r:id="rId2" tooltip="Storage virtualization"/>
              </a:rPr>
              <a:t>storage virtualization</a:t>
            </a:r>
            <a:r>
              <a:rPr lang="en-US" dirty="0"/>
              <a:t> technology that combines multiple physical </a:t>
            </a:r>
            <a:r>
              <a:rPr lang="en-US" dirty="0">
                <a:hlinkClick r:id="rId3" tooltip="Disk drive"/>
              </a:rPr>
              <a:t>disk drive</a:t>
            </a:r>
            <a:r>
              <a:rPr lang="en-US" dirty="0"/>
              <a:t> components into a single logical unit for the purposes of </a:t>
            </a:r>
            <a:r>
              <a:rPr lang="en-US" dirty="0">
                <a:hlinkClick r:id="rId4" tooltip="Data redundancy"/>
              </a:rPr>
              <a:t>data redundancy</a:t>
            </a:r>
            <a:r>
              <a:rPr lang="en-US" dirty="0"/>
              <a:t>, performance improvement, or both</a:t>
            </a:r>
            <a:r>
              <a:rPr lang="en-US" dirty="0" smtClean="0"/>
              <a:t>. (</a:t>
            </a:r>
            <a:r>
              <a:rPr lang="mr-IN" dirty="0" smtClean="0"/>
              <a:t>…</a:t>
            </a:r>
            <a:r>
              <a:rPr lang="en-US" dirty="0" smtClean="0"/>
              <a:t>) </a:t>
            </a:r>
            <a:br>
              <a:rPr lang="en-US" dirty="0" smtClean="0"/>
            </a:br>
            <a:endParaRPr lang="en-US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-US" dirty="0" smtClean="0">
                <a:hlinkClick r:id="rId5" tooltip="RAID 0"/>
              </a:rPr>
              <a:t>RAID</a:t>
            </a:r>
            <a:r>
              <a:rPr lang="en-US" dirty="0">
                <a:hlinkClick r:id="rId5" tooltip="RAID 0"/>
              </a:rPr>
              <a:t> 0</a:t>
            </a:r>
            <a:r>
              <a:rPr lang="en-US" dirty="0"/>
              <a:t> consists of </a:t>
            </a:r>
            <a:r>
              <a:rPr lang="en-US" dirty="0">
                <a:hlinkClick r:id="rId6" tooltip="Data striping"/>
              </a:rPr>
              <a:t>striping</a:t>
            </a:r>
            <a:r>
              <a:rPr lang="en-US" dirty="0"/>
              <a:t>, without </a:t>
            </a:r>
            <a:r>
              <a:rPr lang="en-US" dirty="0">
                <a:hlinkClick r:id="rId7" tooltip="Disk mirroring"/>
              </a:rPr>
              <a:t>mirroring</a:t>
            </a:r>
            <a:r>
              <a:rPr lang="en-US" dirty="0"/>
              <a:t> or </a:t>
            </a:r>
            <a:r>
              <a:rPr lang="en-US" dirty="0">
                <a:hlinkClick r:id="rId8" tooltip="Parity bit"/>
              </a:rPr>
              <a:t>parity</a:t>
            </a:r>
            <a:r>
              <a:rPr lang="en-US" dirty="0"/>
              <a:t>. 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-US" dirty="0" smtClean="0">
                <a:hlinkClick r:id="rId9" tooltip="RAID 1"/>
              </a:rPr>
              <a:t>RAID</a:t>
            </a:r>
            <a:r>
              <a:rPr lang="en-US" dirty="0">
                <a:hlinkClick r:id="rId9" tooltip="RAID 1"/>
              </a:rPr>
              <a:t> 1</a:t>
            </a:r>
            <a:r>
              <a:rPr lang="en-US" dirty="0"/>
              <a:t> consists of data mirroring, without parity or </a:t>
            </a:r>
            <a:r>
              <a:rPr lang="en-US" dirty="0" smtClean="0"/>
              <a:t>striping. 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-US" dirty="0" smtClean="0">
                <a:hlinkClick r:id="rId10" tooltip="RAID 2"/>
              </a:rPr>
              <a:t>RAID</a:t>
            </a:r>
            <a:r>
              <a:rPr lang="en-US" dirty="0">
                <a:hlinkClick r:id="rId10" tooltip="RAID 2"/>
              </a:rPr>
              <a:t> 2</a:t>
            </a:r>
            <a:r>
              <a:rPr lang="en-US" dirty="0"/>
              <a:t> consists of bit-level striping with dedicated </a:t>
            </a:r>
            <a:r>
              <a:rPr lang="en-US" dirty="0">
                <a:hlinkClick r:id="rId11" tooltip="Hamming code"/>
              </a:rPr>
              <a:t>Hamming-code</a:t>
            </a:r>
            <a:r>
              <a:rPr lang="en-US" dirty="0"/>
              <a:t> parity</a:t>
            </a:r>
            <a:r>
              <a:rPr lang="en-US" dirty="0" smtClean="0"/>
              <a:t>. 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-US" dirty="0">
                <a:hlinkClick r:id="rId12" tooltip="RAID 3"/>
              </a:rPr>
              <a:t>RAID 3</a:t>
            </a:r>
            <a:r>
              <a:rPr lang="en-US" dirty="0"/>
              <a:t> consists of byte-level striping with dedicated parity. 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-US" dirty="0">
                <a:hlinkClick r:id="rId13" tooltip="RAID 4"/>
              </a:rPr>
              <a:t>RAID 4</a:t>
            </a:r>
            <a:r>
              <a:rPr lang="en-US" dirty="0"/>
              <a:t> consists of block-level striping with dedicated parity</a:t>
            </a:r>
            <a:r>
              <a:rPr lang="en-US" dirty="0" smtClean="0"/>
              <a:t>. 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-US" dirty="0">
                <a:hlinkClick r:id="rId14" tooltip="RAID 5"/>
              </a:rPr>
              <a:t>RAID 5</a:t>
            </a:r>
            <a:r>
              <a:rPr lang="en-US" dirty="0"/>
              <a:t> consists of block-level striping with distributed parity. 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-US" dirty="0">
                <a:hlinkClick r:id="rId15" tooltip="RAID 6"/>
              </a:rPr>
              <a:t>RAID 6</a:t>
            </a:r>
            <a:r>
              <a:rPr lang="en-US" dirty="0"/>
              <a:t> consists of block-level striping with double distributed parity</a:t>
            </a:r>
            <a:r>
              <a:rPr lang="en-US" dirty="0" smtClean="0"/>
              <a:t>. 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None/>
            </a:pPr>
            <a:endParaRPr lang="en-US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-US" dirty="0" smtClean="0"/>
              <a:t>Nested</a:t>
            </a:r>
            <a:r>
              <a:rPr lang="en-US" dirty="0"/>
              <a:t> </a:t>
            </a:r>
            <a:r>
              <a:rPr lang="en-US" dirty="0" smtClean="0"/>
              <a:t>RAID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</a:pPr>
            <a:r>
              <a:rPr lang="en-US" dirty="0" smtClean="0"/>
              <a:t>RAID</a:t>
            </a:r>
            <a:r>
              <a:rPr lang="en-US" dirty="0"/>
              <a:t> 0+1: creates two stripes and mirrors them. 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</a:pPr>
            <a:r>
              <a:rPr lang="en-US" dirty="0"/>
              <a:t>RAID 1+0: creates a striped set from a series of mirrored drives</a:t>
            </a:r>
            <a:r>
              <a:rPr lang="en-US" dirty="0" smtClean="0"/>
              <a:t>. 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</a:pPr>
            <a:r>
              <a:rPr lang="en-US" b="1" dirty="0">
                <a:hlinkClick r:id="rId16" tooltip="JBOD"/>
              </a:rPr>
              <a:t>JBOD</a:t>
            </a:r>
            <a:r>
              <a:rPr lang="en-US" b="1" dirty="0"/>
              <a:t> RAID N+N:</a:t>
            </a:r>
            <a:r>
              <a:rPr lang="en-US" dirty="0"/>
              <a:t> With JBOD (</a:t>
            </a:r>
            <a:r>
              <a:rPr lang="en-US" i="1" dirty="0"/>
              <a:t>just a bunch of disks</a:t>
            </a:r>
            <a:r>
              <a:rPr lang="en-US" dirty="0"/>
              <a:t>), 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)”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</a:pPr>
            <a:endParaRPr lang="en-US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None/>
            </a:pPr>
            <a:endParaRPr lang="en-US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None/>
            </a:pPr>
            <a:endParaRPr lang="en-US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None/>
            </a:pPr>
            <a:endParaRPr lang="en-US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None/>
            </a:pPr>
            <a:endParaRPr lang="en-US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950056"/>
      </p:ext>
    </p:extLst>
  </p:cSld>
  <p:clrMapOvr>
    <a:masterClrMapping/>
  </p:clrMapOvr>
  <p:transition spd="med"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 </a:t>
            </a:r>
            <a:r>
              <a:rPr lang="en-US" sz="1600" dirty="0"/>
              <a:t>(https://</a:t>
            </a:r>
            <a:r>
              <a:rPr lang="en-US" sz="1600" dirty="0" err="1"/>
              <a:t>en.wikipedia.org</a:t>
            </a:r>
            <a:r>
              <a:rPr lang="en-US" sz="1600" dirty="0"/>
              <a:t>/wiki/RAID)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709685"/>
            <a:ext cx="8413845" cy="3805560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 b="1" dirty="0" smtClean="0"/>
              <a:t>“RAID</a:t>
            </a:r>
            <a:r>
              <a:rPr lang="en-US" dirty="0"/>
              <a:t> (</a:t>
            </a:r>
            <a:r>
              <a:rPr lang="en-US" b="1" dirty="0"/>
              <a:t>redundant array of independent disks</a:t>
            </a:r>
            <a:r>
              <a:rPr lang="en-US" dirty="0"/>
              <a:t>) is a data </a:t>
            </a:r>
            <a:r>
              <a:rPr lang="en-US" dirty="0">
                <a:hlinkClick r:id="rId2" tooltip="Storage virtualization"/>
              </a:rPr>
              <a:t>storage virtualization</a:t>
            </a:r>
            <a:r>
              <a:rPr lang="en-US" dirty="0"/>
              <a:t> technology that combines multiple physical </a:t>
            </a:r>
            <a:r>
              <a:rPr lang="en-US" dirty="0">
                <a:hlinkClick r:id="rId3" tooltip="Disk drive"/>
              </a:rPr>
              <a:t>disk drive</a:t>
            </a:r>
            <a:r>
              <a:rPr lang="en-US" dirty="0"/>
              <a:t> components into a single logical unit for the purposes of </a:t>
            </a:r>
            <a:r>
              <a:rPr lang="en-US" dirty="0">
                <a:hlinkClick r:id="rId4" tooltip="Data redundancy"/>
              </a:rPr>
              <a:t>data redundancy</a:t>
            </a:r>
            <a:r>
              <a:rPr lang="en-US" dirty="0"/>
              <a:t>, performance improvement, or both</a:t>
            </a:r>
            <a:r>
              <a:rPr lang="en-US" dirty="0" smtClean="0"/>
              <a:t>. (</a:t>
            </a:r>
            <a:r>
              <a:rPr lang="mr-IN" dirty="0" smtClean="0"/>
              <a:t>…</a:t>
            </a:r>
            <a:r>
              <a:rPr lang="en-US" dirty="0" smtClean="0"/>
              <a:t>) 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 dirty="0" smtClean="0">
                <a:hlinkClick r:id="rId5" tooltip="RAID 0"/>
              </a:rPr>
              <a:t>RAID</a:t>
            </a:r>
            <a:r>
              <a:rPr lang="en-US" dirty="0">
                <a:hlinkClick r:id="rId5" tooltip="RAID 0"/>
              </a:rPr>
              <a:t> 0</a:t>
            </a:r>
            <a:r>
              <a:rPr lang="en-US" dirty="0"/>
              <a:t> consists of </a:t>
            </a:r>
            <a:r>
              <a:rPr lang="en-US" dirty="0">
                <a:hlinkClick r:id="rId6" tooltip="Data striping"/>
              </a:rPr>
              <a:t>striping</a:t>
            </a:r>
            <a:r>
              <a:rPr lang="en-US" dirty="0"/>
              <a:t>, without </a:t>
            </a:r>
            <a:r>
              <a:rPr lang="en-US" dirty="0">
                <a:hlinkClick r:id="rId7" tooltip="Disk mirroring"/>
              </a:rPr>
              <a:t>mirroring</a:t>
            </a:r>
            <a:r>
              <a:rPr lang="en-US" dirty="0"/>
              <a:t> or </a:t>
            </a:r>
            <a:r>
              <a:rPr lang="en-US" dirty="0">
                <a:hlinkClick r:id="rId8" tooltip="Parity bit"/>
              </a:rPr>
              <a:t>parity</a:t>
            </a:r>
            <a:r>
              <a:rPr lang="en-US" dirty="0"/>
              <a:t>. 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 dirty="0" smtClean="0">
                <a:hlinkClick r:id="rId9" tooltip="RAID 1"/>
              </a:rPr>
              <a:t>RAID</a:t>
            </a:r>
            <a:r>
              <a:rPr lang="en-US" dirty="0">
                <a:hlinkClick r:id="rId9" tooltip="RAID 1"/>
              </a:rPr>
              <a:t> 1</a:t>
            </a:r>
            <a:r>
              <a:rPr lang="en-US" dirty="0"/>
              <a:t> consists of data mirroring, without parity or </a:t>
            </a:r>
            <a:r>
              <a:rPr lang="en-US" dirty="0" smtClean="0"/>
              <a:t>striping. 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 dirty="0" smtClean="0">
                <a:hlinkClick r:id="rId10" tooltip="RAID 2"/>
              </a:rPr>
              <a:t>RAID</a:t>
            </a:r>
            <a:r>
              <a:rPr lang="en-US" dirty="0">
                <a:hlinkClick r:id="rId10" tooltip="RAID 2"/>
              </a:rPr>
              <a:t> 2</a:t>
            </a:r>
            <a:r>
              <a:rPr lang="en-US" dirty="0"/>
              <a:t> consists of bit-level striping with dedicated </a:t>
            </a:r>
            <a:r>
              <a:rPr lang="en-US" dirty="0">
                <a:hlinkClick r:id="rId11" tooltip="Hamming code"/>
              </a:rPr>
              <a:t>Hamming-code</a:t>
            </a:r>
            <a:r>
              <a:rPr lang="en-US" dirty="0"/>
              <a:t> parity</a:t>
            </a:r>
            <a:r>
              <a:rPr lang="en-US" dirty="0" smtClean="0"/>
              <a:t>. 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 dirty="0">
                <a:hlinkClick r:id="rId12" tooltip="RAID 3"/>
              </a:rPr>
              <a:t>RAID 3</a:t>
            </a:r>
            <a:r>
              <a:rPr lang="en-US" dirty="0"/>
              <a:t> consists of byte-level striping with dedicated parity. 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 dirty="0">
                <a:hlinkClick r:id="rId13" tooltip="RAID 4"/>
              </a:rPr>
              <a:t>RAID 4</a:t>
            </a:r>
            <a:r>
              <a:rPr lang="en-US" dirty="0"/>
              <a:t> consists of block-level striping with dedicated parity</a:t>
            </a:r>
            <a:r>
              <a:rPr lang="en-US" dirty="0" smtClean="0"/>
              <a:t>. 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 dirty="0">
                <a:hlinkClick r:id="rId14" tooltip="RAID 5"/>
              </a:rPr>
              <a:t>RAID 5</a:t>
            </a:r>
            <a:r>
              <a:rPr lang="en-US" dirty="0"/>
              <a:t> consists of block-level striping with distributed parity. 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 dirty="0">
                <a:hlinkClick r:id="rId15" tooltip="RAID 6"/>
              </a:rPr>
              <a:t>RAID 6</a:t>
            </a:r>
            <a:r>
              <a:rPr lang="en-US" dirty="0"/>
              <a:t> consists of block-level striping with double distributed parity</a:t>
            </a:r>
            <a:r>
              <a:rPr lang="en-US" dirty="0" smtClean="0"/>
              <a:t>. 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 dirty="0" smtClean="0"/>
              <a:t>Nested</a:t>
            </a:r>
            <a:r>
              <a:rPr lang="en-US" dirty="0"/>
              <a:t> </a:t>
            </a:r>
            <a:r>
              <a:rPr lang="en-US" dirty="0" smtClean="0"/>
              <a:t>RAID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RAID</a:t>
            </a:r>
            <a:r>
              <a:rPr lang="en-US" dirty="0"/>
              <a:t> 0+1: creates two stripes and mirrors them. 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RAID 1+0: creates a striped set from a series of mirrored drives</a:t>
            </a:r>
            <a:r>
              <a:rPr lang="en-US" dirty="0" smtClean="0"/>
              <a:t>. 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b="1" dirty="0">
                <a:hlinkClick r:id="rId16" tooltip="JBOD"/>
              </a:rPr>
              <a:t>JBOD</a:t>
            </a:r>
            <a:r>
              <a:rPr lang="en-US" b="1" dirty="0"/>
              <a:t> RAID N+N:</a:t>
            </a:r>
            <a:r>
              <a:rPr lang="en-US" dirty="0"/>
              <a:t> With JBOD (</a:t>
            </a:r>
            <a:r>
              <a:rPr lang="en-US" i="1" dirty="0"/>
              <a:t>just a bunch of disks</a:t>
            </a:r>
            <a:r>
              <a:rPr lang="en-US" dirty="0"/>
              <a:t>), 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)”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endParaRPr lang="en-US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US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US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US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US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057701" y="252484"/>
            <a:ext cx="6305266" cy="4401403"/>
          </a:xfrm>
          <a:prstGeom prst="round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Clearly, </a:t>
            </a:r>
            <a:r>
              <a:rPr lang="en-US" sz="2000" dirty="0">
                <a:solidFill>
                  <a:schemeClr val="tx2"/>
                </a:solidFill>
                <a:latin typeface="+mn-lt"/>
              </a:rPr>
              <a:t>w</a:t>
            </a: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e got pretty excited and inventive defining all of these options.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My experience and some independent analysis indicates that the most common levels are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800" dirty="0" smtClean="0">
                <a:solidFill>
                  <a:schemeClr val="tx2"/>
                </a:solidFill>
                <a:latin typeface="+mn-lt"/>
              </a:rPr>
              <a:t>RAID-0: Striping for performance.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800" dirty="0" smtClean="0">
                <a:solidFill>
                  <a:schemeClr val="tx2"/>
                </a:solidFill>
                <a:latin typeface="+mn-lt"/>
              </a:rPr>
              <a:t>RAID-1: Duplication for availability.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800" dirty="0" smtClean="0">
                <a:solidFill>
                  <a:schemeClr val="tx2"/>
                </a:solidFill>
                <a:latin typeface="+mn-lt"/>
              </a:rPr>
              <a:t>RAID-5: Striping and parity availability.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And a lot of environments do this in software using “just a bunch of disks.”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And you still have to deal with, “Don spilled coffee of the disk array controller.”</a:t>
            </a:r>
          </a:p>
        </p:txBody>
      </p:sp>
    </p:spTree>
    <p:extLst>
      <p:ext uri="{BB962C8B-B14F-4D97-AF65-F5344CB8AC3E}">
        <p14:creationId xmlns:p14="http://schemas.microsoft.com/office/powerpoint/2010/main" val="1859243062"/>
      </p:ext>
    </p:extLst>
  </p:cSld>
  <p:clrMapOvr>
    <a:masterClrMapping/>
  </p:clrMapOvr>
  <p:transition spd="med">
    <p:wipe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RAID-0 and RAID-1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70" y="2260819"/>
            <a:ext cx="3420300" cy="25666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827" y="2344166"/>
            <a:ext cx="2287623" cy="2399936"/>
          </a:xfrm>
          <a:prstGeom prst="rect">
            <a:avLst/>
          </a:prstGeom>
        </p:spPr>
      </p:pic>
      <p:sp>
        <p:nvSpPr>
          <p:cNvPr id="8" name="Magnetic Disk 7"/>
          <p:cNvSpPr/>
          <p:nvPr/>
        </p:nvSpPr>
        <p:spPr>
          <a:xfrm>
            <a:off x="1044763" y="1557105"/>
            <a:ext cx="1999515" cy="623288"/>
          </a:xfrm>
          <a:prstGeom prst="flowChartMagneticDisk">
            <a:avLst/>
          </a:prstGeom>
          <a:solidFill>
            <a:schemeClr val="accent1"/>
          </a:solidFill>
          <a:ln w="28575">
            <a:solidFill>
              <a:srgbClr val="444444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smtClean="0">
                <a:solidFill>
                  <a:schemeClr val="tx2"/>
                </a:solidFill>
                <a:latin typeface="+mn-lt"/>
              </a:rPr>
              <a:t>Single “Fast” Disk</a:t>
            </a:r>
            <a:endParaRPr lang="en-US" sz="14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Magnetic Disk 8"/>
          <p:cNvSpPr/>
          <p:nvPr/>
        </p:nvSpPr>
        <p:spPr>
          <a:xfrm>
            <a:off x="5923881" y="1557105"/>
            <a:ext cx="1999515" cy="623288"/>
          </a:xfrm>
          <a:prstGeom prst="flowChartMagneticDisk">
            <a:avLst/>
          </a:prstGeom>
          <a:solidFill>
            <a:schemeClr val="accent1"/>
          </a:solidFill>
          <a:ln w="28575">
            <a:solidFill>
              <a:srgbClr val="444444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Single “Reliable” Disk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87320" y="806478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400" dirty="0" smtClean="0">
                <a:latin typeface="+mn-lt"/>
              </a:rPr>
              <a:t>Two physical disks make</a:t>
            </a:r>
            <a:r>
              <a:rPr lang="en-US" sz="1400" dirty="0">
                <a:latin typeface="+mn-lt"/>
              </a:rPr>
              <a:t/>
            </a:r>
            <a:br>
              <a:rPr lang="en-US" sz="1400" dirty="0">
                <a:latin typeface="+mn-lt"/>
              </a:rPr>
            </a:br>
            <a:r>
              <a:rPr lang="en-US" sz="1400" dirty="0" smtClean="0">
                <a:latin typeface="+mn-lt"/>
              </a:rPr>
              <a:t>one single, logical </a:t>
            </a:r>
            <a:r>
              <a:rPr lang="en-US" sz="1400" b="1" dirty="0" smtClean="0">
                <a:latin typeface="+mn-lt"/>
              </a:rPr>
              <a:t>fast</a:t>
            </a:r>
            <a:r>
              <a:rPr lang="en-US" sz="1400" dirty="0" smtClean="0">
                <a:latin typeface="+mn-lt"/>
              </a:rPr>
              <a:t> disk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66438" y="806478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400" dirty="0" smtClean="0">
                <a:latin typeface="+mn-lt"/>
              </a:rPr>
              <a:t>Two physical disks make</a:t>
            </a:r>
            <a:r>
              <a:rPr lang="en-US" sz="1400" dirty="0">
                <a:latin typeface="+mn-lt"/>
              </a:rPr>
              <a:t/>
            </a:r>
            <a:br>
              <a:rPr lang="en-US" sz="1400" dirty="0">
                <a:latin typeface="+mn-lt"/>
              </a:rPr>
            </a:br>
            <a:r>
              <a:rPr lang="en-US" sz="1400" dirty="0" smtClean="0">
                <a:latin typeface="+mn-lt"/>
              </a:rPr>
              <a:t>one single, logical </a:t>
            </a:r>
            <a:r>
              <a:rPr lang="en-US" sz="1400" b="1" dirty="0" smtClean="0">
                <a:latin typeface="+mn-lt"/>
              </a:rPr>
              <a:t>reliable</a:t>
            </a:r>
            <a:r>
              <a:rPr lang="en-US" sz="1400" dirty="0" smtClean="0">
                <a:latin typeface="+mn-lt"/>
              </a:rPr>
              <a:t> disk</a:t>
            </a:r>
          </a:p>
        </p:txBody>
      </p:sp>
    </p:spTree>
    <p:extLst>
      <p:ext uri="{BB962C8B-B14F-4D97-AF65-F5344CB8AC3E}">
        <p14:creationId xmlns:p14="http://schemas.microsoft.com/office/powerpoint/2010/main" val="655793722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“I Have a Cunning Plan.”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800600" y="448733"/>
            <a:ext cx="4090916" cy="4066511"/>
          </a:xfrm>
        </p:spPr>
        <p:txBody>
          <a:bodyPr/>
          <a:lstStyle/>
          <a:p>
            <a:r>
              <a:rPr lang="en-US" dirty="0" smtClean="0"/>
              <a:t>I very carefully designed the exam.</a:t>
            </a:r>
          </a:p>
          <a:p>
            <a:r>
              <a:rPr lang="en-US" dirty="0" smtClean="0"/>
              <a:t>I designed each question</a:t>
            </a:r>
          </a:p>
          <a:p>
            <a:pPr lvl="1"/>
            <a:r>
              <a:rPr lang="en-US" dirty="0" smtClean="0"/>
              <a:t>To test knowledge of a specific set</a:t>
            </a:r>
            <a:br>
              <a:rPr lang="en-US" dirty="0" smtClean="0"/>
            </a:br>
            <a:r>
              <a:rPr lang="en-US" dirty="0" smtClean="0"/>
              <a:t>of concepts.</a:t>
            </a:r>
          </a:p>
          <a:p>
            <a:pPr lvl="1"/>
            <a:r>
              <a:rPr lang="en-US" dirty="0" smtClean="0"/>
              <a:t>And some lay the foundation for future course topics, e.g.</a:t>
            </a:r>
          </a:p>
          <a:p>
            <a:pPr lvl="2"/>
            <a:r>
              <a:rPr lang="en-US" dirty="0" smtClean="0"/>
              <a:t>Transactions</a:t>
            </a:r>
          </a:p>
          <a:p>
            <a:pPr lvl="2"/>
            <a:r>
              <a:rPr lang="en-US" dirty="0" smtClean="0"/>
              <a:t>Graph Databases</a:t>
            </a:r>
          </a:p>
          <a:p>
            <a:pPr lvl="2"/>
            <a:r>
              <a:rPr lang="en-US" dirty="0" smtClean="0"/>
              <a:t>Document databases</a:t>
            </a:r>
          </a:p>
          <a:p>
            <a:pPr lvl="2"/>
            <a:r>
              <a:rPr lang="en-US" dirty="0" smtClean="0"/>
              <a:t>DB applications</a:t>
            </a:r>
          </a:p>
          <a:p>
            <a:r>
              <a:rPr lang="en-US" dirty="0" smtClean="0"/>
              <a:t>All I can say is,</a:t>
            </a:r>
            <a:endParaRPr lang="en-US" dirty="0"/>
          </a:p>
          <a:p>
            <a:pPr marL="0" indent="0" algn="ctr">
              <a:buNone/>
            </a:pPr>
            <a:r>
              <a:rPr lang="en-US" sz="2800" dirty="0" smtClean="0"/>
              <a:t>“Epic, Epic fail.”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03" y="745066"/>
            <a:ext cx="4632496" cy="370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71010"/>
      </p:ext>
    </p:extLst>
  </p:cSld>
  <p:clrMapOvr>
    <a:masterClrMapping/>
  </p:clrMapOvr>
  <p:transition spd="med"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RAID-5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293426" y="671995"/>
            <a:ext cx="4913319" cy="3843249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Improved performance through parallelism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Rotation/seek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Transfer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Availability uses </a:t>
            </a:r>
            <a:r>
              <a:rPr lang="en-US" i="1" dirty="0" smtClean="0"/>
              <a:t>parity blocks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Suppose I have 4 different data blocks on the logical</a:t>
            </a:r>
            <a:br>
              <a:rPr lang="en-US" dirty="0" smtClean="0"/>
            </a:br>
            <a:r>
              <a:rPr lang="en-US" dirty="0" smtClean="0"/>
              <a:t>drive A: A1, A2, A3, A4.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Parity function: </a:t>
            </a:r>
            <a:r>
              <a:rPr lang="en-US" b="1" dirty="0" err="1" smtClean="0"/>
              <a:t>Ap</a:t>
            </a:r>
            <a:r>
              <a:rPr lang="en-US" dirty="0" smtClean="0"/>
              <a:t> = P(A1,A2,A3,A4)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Recovery function: A2=R(</a:t>
            </a:r>
            <a:r>
              <a:rPr lang="en-US" b="1" dirty="0" smtClean="0"/>
              <a:t>Ap</a:t>
            </a:r>
            <a:r>
              <a:rPr lang="en-US" dirty="0" smtClean="0"/>
              <a:t>,A1,A3,A4)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During normal operations: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Read processing simply retrieves block.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Write processing of A2 updates A2 and </a:t>
            </a:r>
            <a:r>
              <a:rPr lang="en-US" dirty="0" err="1" smtClean="0"/>
              <a:t>Ap</a:t>
            </a:r>
            <a:endParaRPr lang="en-US" dirty="0" smtClean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If an individual disk fails, the RAID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Read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Continues to function for reads on non-missing blocks.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Implements read on missing block by recalculating value.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Write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Updates block and parity block for non-missing blocks.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Computes missing block, and calculates parity based on old and new value.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Over time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“Hot Swap” the failed disk.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Rebuild the missing data from values and parity.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565" y="2981831"/>
            <a:ext cx="3578936" cy="187028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247565" y="1599063"/>
            <a:ext cx="3578936" cy="1112088"/>
            <a:chOff x="5247565" y="1613950"/>
            <a:chExt cx="3578936" cy="1112088"/>
          </a:xfrm>
        </p:grpSpPr>
        <p:sp>
          <p:nvSpPr>
            <p:cNvPr id="4" name="Magnetic Disk 3"/>
            <p:cNvSpPr/>
            <p:nvPr/>
          </p:nvSpPr>
          <p:spPr>
            <a:xfrm>
              <a:off x="5247565" y="1613950"/>
              <a:ext cx="580029" cy="1112088"/>
            </a:xfrm>
            <a:prstGeom prst="flowChartMagneticDisk">
              <a:avLst/>
            </a:prstGeom>
            <a:solidFill>
              <a:schemeClr val="accent1"/>
            </a:solidFill>
            <a:ln w="28575">
              <a:solidFill>
                <a:srgbClr val="444444"/>
              </a:solidFill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schemeClr val="tx2"/>
                  </a:solidFill>
                  <a:latin typeface="+mn-lt"/>
                </a:rPr>
                <a:t>A</a:t>
              </a:r>
            </a:p>
          </p:txBody>
        </p:sp>
        <p:sp>
          <p:nvSpPr>
            <p:cNvPr id="5" name="Magnetic Disk 4"/>
            <p:cNvSpPr/>
            <p:nvPr/>
          </p:nvSpPr>
          <p:spPr>
            <a:xfrm>
              <a:off x="5997292" y="1613950"/>
              <a:ext cx="580029" cy="1112088"/>
            </a:xfrm>
            <a:prstGeom prst="flowChartMagneticDisk">
              <a:avLst/>
            </a:prstGeom>
            <a:solidFill>
              <a:schemeClr val="accent1"/>
            </a:solidFill>
            <a:ln w="28575">
              <a:solidFill>
                <a:srgbClr val="444444"/>
              </a:solidFill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schemeClr val="tx2"/>
                  </a:solidFill>
                  <a:latin typeface="+mn-lt"/>
                </a:rPr>
                <a:t>B</a:t>
              </a:r>
            </a:p>
          </p:txBody>
        </p:sp>
        <p:sp>
          <p:nvSpPr>
            <p:cNvPr id="6" name="Magnetic Disk 5"/>
            <p:cNvSpPr/>
            <p:nvPr/>
          </p:nvSpPr>
          <p:spPr>
            <a:xfrm>
              <a:off x="6747019" y="1613950"/>
              <a:ext cx="580029" cy="1112088"/>
            </a:xfrm>
            <a:prstGeom prst="flowChartMagneticDisk">
              <a:avLst/>
            </a:prstGeom>
            <a:solidFill>
              <a:schemeClr val="accent1"/>
            </a:solidFill>
            <a:ln w="28575">
              <a:solidFill>
                <a:srgbClr val="444444"/>
              </a:solidFill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schemeClr val="tx2"/>
                  </a:solidFill>
                  <a:latin typeface="+mn-lt"/>
                </a:rPr>
                <a:t>C</a:t>
              </a:r>
            </a:p>
          </p:txBody>
        </p:sp>
        <p:sp>
          <p:nvSpPr>
            <p:cNvPr id="7" name="Magnetic Disk 6"/>
            <p:cNvSpPr/>
            <p:nvPr/>
          </p:nvSpPr>
          <p:spPr>
            <a:xfrm>
              <a:off x="7496746" y="1613950"/>
              <a:ext cx="580029" cy="1112088"/>
            </a:xfrm>
            <a:prstGeom prst="flowChartMagneticDisk">
              <a:avLst/>
            </a:prstGeom>
            <a:solidFill>
              <a:schemeClr val="accent1"/>
            </a:solidFill>
            <a:ln w="28575">
              <a:solidFill>
                <a:srgbClr val="444444"/>
              </a:solidFill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schemeClr val="tx2"/>
                  </a:solidFill>
                  <a:latin typeface="+mn-lt"/>
                </a:rPr>
                <a:t>D</a:t>
              </a:r>
            </a:p>
          </p:txBody>
        </p:sp>
        <p:sp>
          <p:nvSpPr>
            <p:cNvPr id="8" name="Magnetic Disk 7"/>
            <p:cNvSpPr/>
            <p:nvPr/>
          </p:nvSpPr>
          <p:spPr>
            <a:xfrm>
              <a:off x="8246472" y="1613950"/>
              <a:ext cx="580029" cy="1112088"/>
            </a:xfrm>
            <a:prstGeom prst="flowChartMagneticDisk">
              <a:avLst/>
            </a:prstGeom>
            <a:solidFill>
              <a:schemeClr val="accent1"/>
            </a:solidFill>
            <a:ln w="28575">
              <a:solidFill>
                <a:srgbClr val="444444"/>
              </a:solidFill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schemeClr val="tx2"/>
                  </a:solidFill>
                  <a:latin typeface="+mn-lt"/>
                </a:rPr>
                <a:t>E</a:t>
              </a:r>
            </a:p>
          </p:txBody>
        </p:sp>
      </p:grpSp>
      <p:sp>
        <p:nvSpPr>
          <p:cNvPr id="9" name="Magnetic Disk 8"/>
          <p:cNvSpPr/>
          <p:nvPr/>
        </p:nvSpPr>
        <p:spPr>
          <a:xfrm>
            <a:off x="5097439" y="108147"/>
            <a:ext cx="3567591" cy="1112088"/>
          </a:xfrm>
          <a:prstGeom prst="flowChartMagneticDisk">
            <a:avLst/>
          </a:prstGeom>
          <a:solidFill>
            <a:schemeClr val="accent1"/>
          </a:solidFill>
          <a:ln w="28575">
            <a:solidFill>
              <a:srgbClr val="444444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One Big Logical Disk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44191" y="1240707"/>
            <a:ext cx="1053101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 smtClean="0">
                <a:latin typeface="+mn-lt"/>
              </a:rPr>
              <a:t>Is actually 5 smaller “logical” disks.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87619" y="2688201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 smtClean="0">
                <a:latin typeface="+mn-lt"/>
              </a:rPr>
              <a:t>Logical disk data spread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over </a:t>
            </a:r>
            <a:r>
              <a:rPr lang="en-US" sz="1600" smtClean="0">
                <a:latin typeface="+mn-lt"/>
              </a:rPr>
              <a:t>5 physical disks.</a:t>
            </a:r>
            <a:endParaRPr lang="en-US" sz="16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15004776"/>
      </p:ext>
    </p:extLst>
  </p:cSld>
  <p:clrMapOvr>
    <a:masterClrMapping/>
  </p:clrMapOvr>
  <p:transition spd="med">
    <p:wipe dir="r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Very Simple Parity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Even-Odd Parity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[</a:t>
            </a:r>
            <a:r>
              <a:rPr lang="en-US" dirty="0" err="1" smtClean="0"/>
              <a:t>i</a:t>
            </a:r>
            <a:r>
              <a:rPr lang="en-US" dirty="0" smtClean="0"/>
              <a:t>] is an array of bits (0 or 1)</a:t>
            </a:r>
          </a:p>
          <a:p>
            <a:pPr lvl="1"/>
            <a:r>
              <a:rPr lang="en-US" dirty="0" smtClean="0"/>
              <a:t>P(b[</a:t>
            </a:r>
            <a:r>
              <a:rPr lang="en-US" dirty="0" err="1" smtClean="0"/>
              <a:t>i</a:t>
            </a:r>
            <a:r>
              <a:rPr lang="en-US" dirty="0" smtClean="0"/>
              <a:t>]) =</a:t>
            </a:r>
          </a:p>
          <a:p>
            <a:pPr lvl="2"/>
            <a:r>
              <a:rPr lang="en-US" dirty="0" smtClean="0"/>
              <a:t>0 is an even number of bits = 1. {P([0,1,1,0,1,1])= 0</a:t>
            </a:r>
          </a:p>
          <a:p>
            <a:pPr lvl="2"/>
            <a:r>
              <a:rPr lang="en-US" dirty="0" smtClean="0"/>
              <a:t>1 if an odd number of bits = 1. {P(0,0,1,0,1,1]= 1</a:t>
            </a:r>
          </a:p>
          <a:p>
            <a:pPr lvl="1"/>
            <a:r>
              <a:rPr lang="en-US" dirty="0" smtClean="0"/>
              <a:t>Given an array with one missing bit and the parity bit, I can re-compute the missing bit.</a:t>
            </a:r>
          </a:p>
          <a:p>
            <a:pPr lvl="2"/>
            <a:r>
              <a:rPr lang="en-US" dirty="0" smtClean="0"/>
              <a:t>Case 1: [0,?,1,0,1,1] has P=0. There must be an </a:t>
            </a:r>
            <a:r>
              <a:rPr lang="en-US" dirty="0" err="1" smtClean="0"/>
              <a:t>EVENnumber</a:t>
            </a:r>
            <a:r>
              <a:rPr lang="en-US" dirty="0" smtClean="0"/>
              <a:t> of ones and ?=1.</a:t>
            </a:r>
          </a:p>
          <a:p>
            <a:pPr lvl="2"/>
            <a:r>
              <a:rPr lang="en-US" dirty="0"/>
              <a:t>Case </a:t>
            </a:r>
            <a:r>
              <a:rPr lang="en-US" dirty="0" smtClean="0"/>
              <a:t>2: </a:t>
            </a:r>
            <a:r>
              <a:rPr lang="en-US" dirty="0"/>
              <a:t>[0,?,1,0,1,1] has </a:t>
            </a:r>
            <a:r>
              <a:rPr lang="en-US" dirty="0" smtClean="0"/>
              <a:t>P=1. </a:t>
            </a:r>
            <a:r>
              <a:rPr lang="en-US" dirty="0"/>
              <a:t>There must be an </a:t>
            </a:r>
            <a:r>
              <a:rPr lang="en-US" dirty="0" smtClean="0"/>
              <a:t>ODD number </a:t>
            </a:r>
            <a:r>
              <a:rPr lang="en-US" dirty="0"/>
              <a:t>of ones and </a:t>
            </a:r>
            <a:r>
              <a:rPr lang="en-US" dirty="0" smtClean="0"/>
              <a:t>?=0.</a:t>
            </a:r>
          </a:p>
          <a:p>
            <a:r>
              <a:rPr lang="en-US" dirty="0" smtClean="0"/>
              <a:t>Block Parity applies this to a set of blocks bitwise</a:t>
            </a:r>
          </a:p>
          <a:p>
            <a:pPr lvl="1"/>
            <a:r>
              <a:rPr lang="en-US" dirty="0" smtClean="0"/>
              <a:t>A1=[0,1,0,0,1,1]</a:t>
            </a:r>
          </a:p>
          <a:p>
            <a:pPr lvl="1"/>
            <a:r>
              <a:rPr lang="en-US" dirty="0" smtClean="0"/>
              <a:t>A2=[1,1,1,0,0,0]</a:t>
            </a:r>
          </a:p>
          <a:p>
            <a:pPr lvl="1"/>
            <a:r>
              <a:rPr lang="en-US" dirty="0" smtClean="0"/>
              <a:t>A3=[0,0,0,1,0,1]</a:t>
            </a:r>
          </a:p>
          <a:p>
            <a:pPr lvl="1"/>
            <a:r>
              <a:rPr lang="en-US" dirty="0" smtClean="0"/>
              <a:t>Pa=[1,0,1,1,1,0]</a:t>
            </a:r>
            <a:endParaRPr lang="en-US" dirty="0"/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89964" y="3439236"/>
            <a:ext cx="170597" cy="68921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89964" y="4169446"/>
            <a:ext cx="170597" cy="191014"/>
          </a:xfrm>
          <a:prstGeom prst="rect">
            <a:avLst/>
          </a:prstGeom>
          <a:noFill/>
          <a:ln w="38100">
            <a:solidFill>
              <a:srgbClr val="7030A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7" name="Right Brace 6"/>
          <p:cNvSpPr/>
          <p:nvPr/>
        </p:nvSpPr>
        <p:spPr>
          <a:xfrm>
            <a:off x="2565779" y="3411995"/>
            <a:ext cx="368489" cy="1076008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107977" y="3723631"/>
            <a:ext cx="3719015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400" smtClean="0">
                <a:latin typeface="Century Schoolbook" charset="0"/>
                <a:ea typeface="Century Schoolbook" charset="0"/>
                <a:cs typeface="Century Schoolbook" charset="0"/>
                <a:sym typeface="Wingdings"/>
              </a:rPr>
              <a:t>If </a:t>
            </a:r>
            <a:r>
              <a:rPr lang="en-US" sz="1400" dirty="0" smtClean="0">
                <a:latin typeface="Century Schoolbook" charset="0"/>
                <a:ea typeface="Century Schoolbook" charset="0"/>
                <a:cs typeface="Century Schoolbook" charset="0"/>
                <a:sym typeface="Wingdings"/>
              </a:rPr>
              <a:t>I am missing a block and have the parity block,</a:t>
            </a:r>
            <a:r>
              <a:rPr lang="en-US" sz="1400" smtClean="0">
                <a:latin typeface="Century Schoolbook" charset="0"/>
                <a:ea typeface="Century Schoolbook" charset="0"/>
                <a:cs typeface="Century Schoolbook" charset="0"/>
                <a:sym typeface="Wingdings"/>
              </a:rPr>
              <a:t/>
            </a:r>
            <a:br>
              <a:rPr lang="en-US" sz="1400" smtClean="0">
                <a:latin typeface="Century Schoolbook" charset="0"/>
                <a:ea typeface="Century Schoolbook" charset="0"/>
                <a:cs typeface="Century Schoolbook" charset="0"/>
                <a:sym typeface="Wingdings"/>
              </a:rPr>
            </a:br>
            <a:r>
              <a:rPr lang="en-US" sz="1400" smtClean="0">
                <a:latin typeface="Century Schoolbook" charset="0"/>
                <a:ea typeface="Century Schoolbook" charset="0"/>
                <a:cs typeface="Century Schoolbook" charset="0"/>
                <a:sym typeface="Wingdings"/>
              </a:rPr>
              <a:t>I </a:t>
            </a:r>
            <a:r>
              <a:rPr lang="en-US" sz="1400" dirty="0" smtClean="0">
                <a:latin typeface="Century Schoolbook" charset="0"/>
                <a:ea typeface="Century Schoolbook" charset="0"/>
                <a:cs typeface="Century Schoolbook" charset="0"/>
                <a:sym typeface="Wingdings"/>
              </a:rPr>
              <a:t>can re-compute the missing block bitwise. </a:t>
            </a:r>
            <a:endParaRPr lang="en-US" sz="1400" dirty="0" smtClean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55858" y="3719166"/>
            <a:ext cx="5132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  <a:sym typeface="Wingdings"/>
              </a:rPr>
              <a:t>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967349"/>
      </p:ext>
    </p:extLst>
  </p:cSld>
  <p:clrMapOvr>
    <a:masterClrMapping/>
  </p:clrMapOvr>
  <p:transition spd="med">
    <p:wipe dir="r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Almost all of this complexity and functionality is hidden from</a:t>
            </a:r>
          </a:p>
          <a:p>
            <a:pPr lvl="1"/>
            <a:r>
              <a:rPr lang="en-US" dirty="0" smtClean="0"/>
              <a:t>Database developers.</a:t>
            </a:r>
          </a:p>
          <a:p>
            <a:pPr lvl="1"/>
            <a:r>
              <a:rPr lang="en-US" dirty="0" smtClean="0"/>
              <a:t>Database designers and administrators.</a:t>
            </a:r>
          </a:p>
          <a:p>
            <a:r>
              <a:rPr lang="en-US" dirty="0" smtClean="0"/>
              <a:t>Data center, cloud and large scale infrastructure architects</a:t>
            </a:r>
          </a:p>
          <a:p>
            <a:pPr lvl="1"/>
            <a:r>
              <a:rPr lang="en-US" dirty="0" smtClean="0"/>
              <a:t>Evaluate and design disk technology and architecture</a:t>
            </a:r>
          </a:p>
          <a:p>
            <a:pPr lvl="1"/>
            <a:r>
              <a:rPr lang="en-US" dirty="0" smtClean="0"/>
              <a:t>In combination with other critical technology, e.g.</a:t>
            </a:r>
          </a:p>
          <a:p>
            <a:pPr lvl="2"/>
            <a:r>
              <a:rPr lang="en-US" dirty="0" smtClean="0"/>
              <a:t>Networking</a:t>
            </a:r>
          </a:p>
          <a:p>
            <a:pPr lvl="2"/>
            <a:r>
              <a:rPr lang="en-US" dirty="0" smtClean="0"/>
              <a:t>Process/compute nodes.</a:t>
            </a:r>
          </a:p>
          <a:p>
            <a:r>
              <a:rPr lang="en-US" dirty="0" smtClean="0"/>
              <a:t>Some customer, optimized, advanced data solutions are a combination of</a:t>
            </a:r>
          </a:p>
          <a:p>
            <a:pPr lvl="1"/>
            <a:r>
              <a:rPr lang="en-US" dirty="0" smtClean="0"/>
              <a:t>Custom, optimized database implementation.</a:t>
            </a:r>
          </a:p>
          <a:p>
            <a:pPr lvl="1"/>
            <a:r>
              <a:rPr lang="en-US" dirty="0" smtClean="0"/>
              <a:t>Co-designed with underlying infrastructure design.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159519"/>
      </p:ext>
    </p:extLst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Resolution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 apologize. You deserve better.</a:t>
            </a:r>
          </a:p>
          <a:p>
            <a:r>
              <a:rPr lang="en-US" dirty="0" smtClean="0"/>
              <a:t>I am going to personally review and grade all midterms.</a:t>
            </a:r>
          </a:p>
          <a:p>
            <a:pPr lvl="1"/>
            <a:r>
              <a:rPr lang="en-US" dirty="0" smtClean="0"/>
              <a:t>I cannot burden the CAs with extracting</a:t>
            </a:r>
          </a:p>
          <a:p>
            <a:pPr lvl="2"/>
            <a:r>
              <a:rPr lang="en-US" dirty="0"/>
              <a:t>R</a:t>
            </a:r>
            <a:r>
              <a:rPr lang="en-US" dirty="0" smtClean="0"/>
              <a:t>easonable grades from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n unreasonable test.</a:t>
            </a:r>
          </a:p>
          <a:p>
            <a:pPr lvl="1"/>
            <a:r>
              <a:rPr lang="en-US" dirty="0" smtClean="0"/>
              <a:t>Goal is to be complete </a:t>
            </a:r>
            <a:r>
              <a:rPr lang="en-US" dirty="0"/>
              <a:t>b</a:t>
            </a:r>
            <a:r>
              <a:rPr lang="en-US" dirty="0" smtClean="0"/>
              <a:t>y next week.</a:t>
            </a:r>
          </a:p>
          <a:p>
            <a:pPr lvl="1"/>
            <a:r>
              <a:rPr lang="en-US" dirty="0" smtClean="0"/>
              <a:t>My focus will be to determine how well you learned the concepts</a:t>
            </a:r>
          </a:p>
          <a:p>
            <a:pPr lvl="2"/>
            <a:r>
              <a:rPr lang="en-US" dirty="0" smtClean="0"/>
              <a:t>Based on what you were able to complete</a:t>
            </a:r>
          </a:p>
          <a:p>
            <a:pPr lvl="2"/>
            <a:r>
              <a:rPr lang="en-US" dirty="0" smtClean="0"/>
              <a:t>And NOT how much you much you completed.</a:t>
            </a:r>
          </a:p>
          <a:p>
            <a:r>
              <a:rPr lang="en-US" dirty="0" smtClean="0"/>
              <a:t>My target is approximately 10% B+, 40% A-, 30%, 20% A+.</a:t>
            </a:r>
          </a:p>
          <a:p>
            <a:r>
              <a:rPr lang="en-US" dirty="0" smtClean="0"/>
              <a:t>Regarding the final exam, 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33367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Let’s Not Do </a:t>
            </a:r>
            <a:r>
              <a:rPr lang="en-US"/>
              <a:t>T</a:t>
            </a:r>
            <a:r>
              <a:rPr lang="en-US" smtClean="0"/>
              <a:t>hat Again.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04" y="644170"/>
            <a:ext cx="7210574" cy="4135264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4690533" y="3572933"/>
            <a:ext cx="3750734" cy="1206501"/>
          </a:xfrm>
          <a:prstGeom prst="round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Final will take a completely different approach.</a:t>
            </a:r>
          </a:p>
        </p:txBody>
      </p:sp>
    </p:spTree>
    <p:extLst>
      <p:ext uri="{BB962C8B-B14F-4D97-AF65-F5344CB8AC3E}">
        <p14:creationId xmlns:p14="http://schemas.microsoft.com/office/powerpoint/2010/main" val="1120036983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Midterm</a:t>
            </a:r>
            <a:br>
              <a:rPr lang="en-US" dirty="0" smtClean="0"/>
            </a:b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81399" y="584199"/>
            <a:ext cx="5096933" cy="359833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2000" dirty="0" smtClean="0">
                <a:latin typeface="+mn-lt"/>
              </a:rPr>
              <a:t>Problem 1 was relatively straightforward,</a:t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and I posted my solution.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2000" dirty="0" smtClean="0">
                <a:latin typeface="+mn-lt"/>
              </a:rPr>
              <a:t>I will cover problem 5 in this lecture.</a:t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Brings together key concepts in one problem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2000" dirty="0" smtClean="0">
                <a:latin typeface="+mn-lt"/>
              </a:rPr>
              <a:t>We need to start moving onto the next topics</a:t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in the course. I do not want to use lectures to</a:t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answer the other questions. So,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2000" dirty="0" smtClean="0">
                <a:latin typeface="+mn-lt"/>
              </a:rPr>
              <a:t>I will produce DDL.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2000" dirty="0" smtClean="0">
                <a:latin typeface="+mn-lt"/>
              </a:rPr>
              <a:t>A presentation explaining solution.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2000" dirty="0" smtClean="0">
                <a:latin typeface="+mn-lt"/>
              </a:rPr>
              <a:t>Record the presentation</a:t>
            </a:r>
          </a:p>
          <a:p>
            <a:pPr lvl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For the other 3 problems and extra-credit.</a:t>
            </a:r>
          </a:p>
        </p:txBody>
      </p:sp>
    </p:spTree>
    <p:extLst>
      <p:ext uri="{BB962C8B-B14F-4D97-AF65-F5344CB8AC3E}">
        <p14:creationId xmlns:p14="http://schemas.microsoft.com/office/powerpoint/2010/main" val="2092167082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5 </a:t>
            </a:r>
            <a:r>
              <a:rPr lang="mr-IN" dirty="0" smtClean="0"/>
              <a:t>–</a:t>
            </a:r>
            <a:r>
              <a:rPr lang="en-US" dirty="0" smtClean="0"/>
              <a:t> (I) Person </a:t>
            </a:r>
            <a:r>
              <a:rPr lang="en-US" dirty="0" err="1" smtClean="0"/>
              <a:t>Datamodel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117" y="711199"/>
            <a:ext cx="7084884" cy="4034367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3462867" y="1625600"/>
            <a:ext cx="0" cy="56726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471333" y="2802467"/>
            <a:ext cx="0" cy="465666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605867" y="70273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800" dirty="0" smtClean="0">
                <a:solidFill>
                  <a:srgbClr val="FF0000"/>
                </a:solidFill>
                <a:latin typeface="+mn-lt"/>
              </a:rPr>
              <a:t>What I was looking for </a:t>
            </a:r>
            <a:r>
              <a:rPr lang="mr-IN" sz="2800" dirty="0" smtClean="0">
                <a:solidFill>
                  <a:srgbClr val="FF0000"/>
                </a:solidFill>
                <a:latin typeface="+mn-lt"/>
              </a:rPr>
              <a:t>…</a:t>
            </a:r>
            <a:endParaRPr lang="en-US" sz="2800" dirty="0" err="1" smtClean="0">
              <a:solidFill>
                <a:srgbClr val="FF0000"/>
              </a:solidFill>
              <a:latin typeface="+mn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471333" y="1270000"/>
            <a:ext cx="1134534" cy="7133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471333" y="1270000"/>
            <a:ext cx="1134534" cy="18880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545467" y="1278466"/>
            <a:ext cx="60400" cy="9355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7081846"/>
      </p:ext>
    </p:extLst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Dell_16x9_Template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ll_16x9_Template_5.10.11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Dell Template 4x3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5F92924C88E046AB95A79D8E2F2E86" ma:contentTypeVersion="0" ma:contentTypeDescription="Create a new document." ma:contentTypeScope="" ma:versionID="e185d5377ed30089129ee02e45c99cd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91F0EB-E811-4D11-8FFB-E2FF892CF81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4DE5F6-73C3-4001-9CFC-3C0C9B29D778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5EC61F6-286A-4E34-A88C-05A55AA671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Dell_16x9_Template</Template>
  <TotalTime>158632</TotalTime>
  <Words>1652</Words>
  <Application>Microsoft Macintosh PowerPoint</Application>
  <PresentationFormat>On-screen Show (16:9)</PresentationFormat>
  <Paragraphs>332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52</vt:i4>
      </vt:variant>
    </vt:vector>
  </HeadingPairs>
  <TitlesOfParts>
    <vt:vector size="65" baseType="lpstr">
      <vt:lpstr>Amazon Ember</vt:lpstr>
      <vt:lpstr>Arial</vt:lpstr>
      <vt:lpstr>Arial Black</vt:lpstr>
      <vt:lpstr>Century Schoolbook</vt:lpstr>
      <vt:lpstr>Museo For Dell</vt:lpstr>
      <vt:lpstr>Museo For Dell 300</vt:lpstr>
      <vt:lpstr>Museo Sans For Dell</vt:lpstr>
      <vt:lpstr>Museo Sans For Dell</vt:lpstr>
      <vt:lpstr>Trebuchet MS</vt:lpstr>
      <vt:lpstr>Wingdings</vt:lpstr>
      <vt:lpstr>Dell_16x9_Template</vt:lpstr>
      <vt:lpstr>Dell_16x9_Template_5.10.11</vt:lpstr>
      <vt:lpstr>Dell Template 4x3</vt:lpstr>
      <vt:lpstr>PowerPoint Presentation</vt:lpstr>
      <vt:lpstr>Midterm</vt:lpstr>
      <vt:lpstr>General Observations</vt:lpstr>
      <vt:lpstr>This Pretty Much Sums it Up.</vt:lpstr>
      <vt:lpstr>“I Have a Cunning Plan.”</vt:lpstr>
      <vt:lpstr>Resolution</vt:lpstr>
      <vt:lpstr>Let’s Not Do That Again.</vt:lpstr>
      <vt:lpstr>Midterm Answers</vt:lpstr>
      <vt:lpstr>Question 5 – (I) Person Datamodel</vt:lpstr>
      <vt:lpstr>     Question 5 – Person</vt:lpstr>
      <vt:lpstr>Question 5 – Person </vt:lpstr>
      <vt:lpstr>Question 5 – Person </vt:lpstr>
      <vt:lpstr>Question 5 – Person </vt:lpstr>
      <vt:lpstr>Question 5 – Person </vt:lpstr>
      <vt:lpstr>Some Views</vt:lpstr>
      <vt:lpstr>Some Views</vt:lpstr>
      <vt:lpstr>Question 5 – (II) Order Management Datamodel</vt:lpstr>
      <vt:lpstr>Question 5 – Order Management</vt:lpstr>
      <vt:lpstr>Question 5 – Order Management</vt:lpstr>
      <vt:lpstr>Product – Country Constraint</vt:lpstr>
      <vt:lpstr>Implementing the Rules</vt:lpstr>
      <vt:lpstr>Implementing the Rules</vt:lpstr>
      <vt:lpstr>Enforcing Rules</vt:lpstr>
      <vt:lpstr>Complex Navigation for Single Value</vt:lpstr>
      <vt:lpstr>Database Management System Implementation</vt:lpstr>
      <vt:lpstr>Reminder</vt:lpstr>
      <vt:lpstr>Database Management System (Lecture 1)</vt:lpstr>
      <vt:lpstr>Database Management System</vt:lpstr>
      <vt:lpstr>Very Large Amounts of Data</vt:lpstr>
      <vt:lpstr>Disks as far as the eye can see.</vt:lpstr>
      <vt:lpstr>Memory Hierarchy</vt:lpstr>
      <vt:lpstr>Memory Hierarchy</vt:lpstr>
      <vt:lpstr>(Very Old) Comparison</vt:lpstr>
      <vt:lpstr>Another Perspective</vt:lpstr>
      <vt:lpstr>Managing and Using Large Amounts of Data</vt:lpstr>
      <vt:lpstr>Database Management System</vt:lpstr>
      <vt:lpstr>Storage Management (I)</vt:lpstr>
      <vt:lpstr>Disk Behavior and Optimization</vt:lpstr>
      <vt:lpstr>Hard Disk Drive</vt:lpstr>
      <vt:lpstr>Disk Configuration</vt:lpstr>
      <vt:lpstr>Implications</vt:lpstr>
      <vt:lpstr>Data Access Patterns</vt:lpstr>
      <vt:lpstr>Disk Scheduling</vt:lpstr>
      <vt:lpstr>I/O Architecture</vt:lpstr>
      <vt:lpstr>Disk Scheduling</vt:lpstr>
      <vt:lpstr>Redundant Array of Independent Disks  (RAID)</vt:lpstr>
      <vt:lpstr>RAID (https://en.wikipedia.org/wiki/RAID)</vt:lpstr>
      <vt:lpstr>RAID (https://en.wikipedia.org/wiki/RAID)</vt:lpstr>
      <vt:lpstr>RAID-0 and RAID-1</vt:lpstr>
      <vt:lpstr>RAID-5</vt:lpstr>
      <vt:lpstr>Very Simple Parity Example</vt:lpstr>
      <vt:lpstr>Summary</vt:lpstr>
    </vt:vector>
  </TitlesOfParts>
  <Company>Dell Inc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Dell presentation template Wide screen 16:9 layout</dc:title>
  <dc:creator>Ahluwalia, M</dc:creator>
  <cp:keywords>Internal Use</cp:keywords>
  <cp:lastModifiedBy>Donald Ferguson</cp:lastModifiedBy>
  <cp:revision>2040</cp:revision>
  <cp:lastPrinted>2017-10-23T15:34:57Z</cp:lastPrinted>
  <dcterms:created xsi:type="dcterms:W3CDTF">2013-01-02T09:04:46Z</dcterms:created>
  <dcterms:modified xsi:type="dcterms:W3CDTF">2018-10-16T11:41:10Z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0x010100AD5F92924C88E046AB95A79D8E2F2E86</vt:lpwstr>
  </property>
  <property fmtid="{D5CDD505-2E9C-101B-9397-08002B2CF9AE}" pid="3" name="TitusGUID">
    <vt:lpwstr>09852b9d-54a1-4f0b-bd54-a44d811fa745</vt:lpwstr>
  </property>
  <property fmtid="{D5CDD505-2E9C-101B-9397-08002B2CF9AE}" pid="4" name="DellClassification">
    <vt:lpwstr>Internal Use</vt:lpwstr>
  </property>
  <property fmtid="{D5CDD505-2E9C-101B-9397-08002B2CF9AE}" pid="5" name="DellSubLabels">
    <vt:lpwstr/>
  </property>
  <property fmtid="{D5CDD505-2E9C-101B-9397-08002B2CF9AE}" pid="6" name="DellVisual Markings (PPT)">
    <vt:lpwstr>Classification Footer</vt:lpwstr>
  </property>
  <property fmtid="{D5CDD505-2E9C-101B-9397-08002B2CF9AE}" pid="7" name="titusconfig">
    <vt:lpwstr>1.1AMER</vt:lpwstr>
  </property>
</Properties>
</file>